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51"/>
  </p:notesMasterIdLst>
  <p:sldIdLst>
    <p:sldId id="256" r:id="rId2"/>
    <p:sldId id="301" r:id="rId3"/>
    <p:sldId id="306" r:id="rId4"/>
    <p:sldId id="308" r:id="rId5"/>
    <p:sldId id="307" r:id="rId6"/>
    <p:sldId id="309" r:id="rId7"/>
    <p:sldId id="310" r:id="rId8"/>
    <p:sldId id="311" r:id="rId9"/>
    <p:sldId id="312" r:id="rId10"/>
    <p:sldId id="313" r:id="rId11"/>
    <p:sldId id="314" r:id="rId12"/>
    <p:sldId id="315" r:id="rId13"/>
    <p:sldId id="316" r:id="rId14"/>
    <p:sldId id="317" r:id="rId15"/>
    <p:sldId id="327" r:id="rId16"/>
    <p:sldId id="319" r:id="rId17"/>
    <p:sldId id="320" r:id="rId18"/>
    <p:sldId id="321" r:id="rId19"/>
    <p:sldId id="322" r:id="rId20"/>
    <p:sldId id="323" r:id="rId21"/>
    <p:sldId id="318" r:id="rId22"/>
    <p:sldId id="326" r:id="rId23"/>
    <p:sldId id="328" r:id="rId24"/>
    <p:sldId id="329" r:id="rId25"/>
    <p:sldId id="330" r:id="rId26"/>
    <p:sldId id="331" r:id="rId27"/>
    <p:sldId id="332" r:id="rId28"/>
    <p:sldId id="333" r:id="rId29"/>
    <p:sldId id="324" r:id="rId30"/>
    <p:sldId id="325"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293" r:id="rId48"/>
    <p:sldId id="350" r:id="rId49"/>
    <p:sldId id="351"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autoAdjust="0"/>
    <p:restoredTop sz="80969" autoAdjust="0"/>
  </p:normalViewPr>
  <p:slideViewPr>
    <p:cSldViewPr>
      <p:cViewPr varScale="1">
        <p:scale>
          <a:sx n="55" d="100"/>
          <a:sy n="55" d="100"/>
        </p:scale>
        <p:origin x="1560" y="36"/>
      </p:cViewPr>
      <p:guideLst>
        <p:guide orient="horz" pos="2160"/>
        <p:guide pos="2880"/>
      </p:guideLst>
    </p:cSldViewPr>
  </p:slideViewPr>
  <p:outlineViewPr>
    <p:cViewPr>
      <p:scale>
        <a:sx n="33" d="100"/>
        <a:sy n="33" d="100"/>
      </p:scale>
      <p:origin x="0" y="0"/>
    </p:cViewPr>
  </p:outlineViewPr>
  <p:notesTextViewPr>
    <p:cViewPr>
      <p:scale>
        <a:sx n="150" d="100"/>
        <a:sy n="150" d="100"/>
      </p:scale>
      <p:origin x="0" y="-928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97353C-2671-4BBB-AC1F-14988F73AE8E}" type="datetimeFigureOut">
              <a:rPr lang="en-CA" smtClean="0"/>
              <a:t>2018-09-21</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373B56-4DF1-44DF-8B15-FD0EB1A1F614}" type="slidenum">
              <a:rPr lang="en-CA" smtClean="0"/>
              <a:t>‹#›</a:t>
            </a:fld>
            <a:endParaRPr lang="en-CA" dirty="0"/>
          </a:p>
        </p:txBody>
      </p:sp>
    </p:spTree>
    <p:extLst>
      <p:ext uri="{BB962C8B-B14F-4D97-AF65-F5344CB8AC3E}">
        <p14:creationId xmlns:p14="http://schemas.microsoft.com/office/powerpoint/2010/main" val="2824634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a:t>
            </a:fld>
            <a:endParaRPr lang="en-CA" dirty="0"/>
          </a:p>
        </p:txBody>
      </p:sp>
    </p:spTree>
    <p:extLst>
      <p:ext uri="{BB962C8B-B14F-4D97-AF65-F5344CB8AC3E}">
        <p14:creationId xmlns:p14="http://schemas.microsoft.com/office/powerpoint/2010/main" val="2979680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10</a:t>
            </a:fld>
            <a:endParaRPr lang="en-CA" dirty="0"/>
          </a:p>
        </p:txBody>
      </p:sp>
    </p:spTree>
    <p:extLst>
      <p:ext uri="{BB962C8B-B14F-4D97-AF65-F5344CB8AC3E}">
        <p14:creationId xmlns:p14="http://schemas.microsoft.com/office/powerpoint/2010/main" val="1604664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11</a:t>
            </a:fld>
            <a:endParaRPr lang="en-CA" dirty="0"/>
          </a:p>
        </p:txBody>
      </p:sp>
    </p:spTree>
    <p:extLst>
      <p:ext uri="{BB962C8B-B14F-4D97-AF65-F5344CB8AC3E}">
        <p14:creationId xmlns:p14="http://schemas.microsoft.com/office/powerpoint/2010/main" val="4015382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12</a:t>
            </a:fld>
            <a:endParaRPr lang="en-CA" dirty="0"/>
          </a:p>
        </p:txBody>
      </p:sp>
    </p:spTree>
    <p:extLst>
      <p:ext uri="{BB962C8B-B14F-4D97-AF65-F5344CB8AC3E}">
        <p14:creationId xmlns:p14="http://schemas.microsoft.com/office/powerpoint/2010/main" val="1243784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13</a:t>
            </a:fld>
            <a:endParaRPr lang="en-CA" dirty="0"/>
          </a:p>
        </p:txBody>
      </p:sp>
    </p:spTree>
    <p:extLst>
      <p:ext uri="{BB962C8B-B14F-4D97-AF65-F5344CB8AC3E}">
        <p14:creationId xmlns:p14="http://schemas.microsoft.com/office/powerpoint/2010/main" val="192405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14</a:t>
            </a:fld>
            <a:endParaRPr lang="en-CA" dirty="0"/>
          </a:p>
        </p:txBody>
      </p:sp>
    </p:spTree>
    <p:extLst>
      <p:ext uri="{BB962C8B-B14F-4D97-AF65-F5344CB8AC3E}">
        <p14:creationId xmlns:p14="http://schemas.microsoft.com/office/powerpoint/2010/main" val="3573025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15</a:t>
            </a:fld>
            <a:endParaRPr lang="en-CA" dirty="0"/>
          </a:p>
        </p:txBody>
      </p:sp>
    </p:spTree>
    <p:extLst>
      <p:ext uri="{BB962C8B-B14F-4D97-AF65-F5344CB8AC3E}">
        <p14:creationId xmlns:p14="http://schemas.microsoft.com/office/powerpoint/2010/main" val="1523160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16</a:t>
            </a:fld>
            <a:endParaRPr lang="en-CA" dirty="0"/>
          </a:p>
        </p:txBody>
      </p:sp>
    </p:spTree>
    <p:extLst>
      <p:ext uri="{BB962C8B-B14F-4D97-AF65-F5344CB8AC3E}">
        <p14:creationId xmlns:p14="http://schemas.microsoft.com/office/powerpoint/2010/main" val="1126318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17</a:t>
            </a:fld>
            <a:endParaRPr lang="en-CA" dirty="0"/>
          </a:p>
        </p:txBody>
      </p:sp>
    </p:spTree>
    <p:extLst>
      <p:ext uri="{BB962C8B-B14F-4D97-AF65-F5344CB8AC3E}">
        <p14:creationId xmlns:p14="http://schemas.microsoft.com/office/powerpoint/2010/main" val="2027455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18</a:t>
            </a:fld>
            <a:endParaRPr lang="en-CA" dirty="0"/>
          </a:p>
        </p:txBody>
      </p:sp>
    </p:spTree>
    <p:extLst>
      <p:ext uri="{BB962C8B-B14F-4D97-AF65-F5344CB8AC3E}">
        <p14:creationId xmlns:p14="http://schemas.microsoft.com/office/powerpoint/2010/main" val="3646361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19</a:t>
            </a:fld>
            <a:endParaRPr lang="en-CA" dirty="0"/>
          </a:p>
        </p:txBody>
      </p:sp>
    </p:spTree>
    <p:extLst>
      <p:ext uri="{BB962C8B-B14F-4D97-AF65-F5344CB8AC3E}">
        <p14:creationId xmlns:p14="http://schemas.microsoft.com/office/powerpoint/2010/main" val="2045020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2</a:t>
            </a:fld>
            <a:endParaRPr lang="en-CA" dirty="0"/>
          </a:p>
        </p:txBody>
      </p:sp>
    </p:spTree>
    <p:extLst>
      <p:ext uri="{BB962C8B-B14F-4D97-AF65-F5344CB8AC3E}">
        <p14:creationId xmlns:p14="http://schemas.microsoft.com/office/powerpoint/2010/main" val="2442074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20</a:t>
            </a:fld>
            <a:endParaRPr lang="en-CA" dirty="0"/>
          </a:p>
        </p:txBody>
      </p:sp>
    </p:spTree>
    <p:extLst>
      <p:ext uri="{BB962C8B-B14F-4D97-AF65-F5344CB8AC3E}">
        <p14:creationId xmlns:p14="http://schemas.microsoft.com/office/powerpoint/2010/main" val="4261388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21</a:t>
            </a:fld>
            <a:endParaRPr lang="en-CA" dirty="0"/>
          </a:p>
        </p:txBody>
      </p:sp>
    </p:spTree>
    <p:extLst>
      <p:ext uri="{BB962C8B-B14F-4D97-AF65-F5344CB8AC3E}">
        <p14:creationId xmlns:p14="http://schemas.microsoft.com/office/powerpoint/2010/main" val="1881621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22</a:t>
            </a:fld>
            <a:endParaRPr lang="en-CA" dirty="0"/>
          </a:p>
        </p:txBody>
      </p:sp>
    </p:spTree>
    <p:extLst>
      <p:ext uri="{BB962C8B-B14F-4D97-AF65-F5344CB8AC3E}">
        <p14:creationId xmlns:p14="http://schemas.microsoft.com/office/powerpoint/2010/main" val="4106341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23</a:t>
            </a:fld>
            <a:endParaRPr lang="en-CA" dirty="0"/>
          </a:p>
        </p:txBody>
      </p:sp>
    </p:spTree>
    <p:extLst>
      <p:ext uri="{BB962C8B-B14F-4D97-AF65-F5344CB8AC3E}">
        <p14:creationId xmlns:p14="http://schemas.microsoft.com/office/powerpoint/2010/main" val="1077672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24</a:t>
            </a:fld>
            <a:endParaRPr lang="en-CA" dirty="0"/>
          </a:p>
        </p:txBody>
      </p:sp>
    </p:spTree>
    <p:extLst>
      <p:ext uri="{BB962C8B-B14F-4D97-AF65-F5344CB8AC3E}">
        <p14:creationId xmlns:p14="http://schemas.microsoft.com/office/powerpoint/2010/main" val="3724186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25</a:t>
            </a:fld>
            <a:endParaRPr lang="en-CA" dirty="0"/>
          </a:p>
        </p:txBody>
      </p:sp>
    </p:spTree>
    <p:extLst>
      <p:ext uri="{BB962C8B-B14F-4D97-AF65-F5344CB8AC3E}">
        <p14:creationId xmlns:p14="http://schemas.microsoft.com/office/powerpoint/2010/main" val="1121118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26</a:t>
            </a:fld>
            <a:endParaRPr lang="en-CA" dirty="0"/>
          </a:p>
        </p:txBody>
      </p:sp>
    </p:spTree>
    <p:extLst>
      <p:ext uri="{BB962C8B-B14F-4D97-AF65-F5344CB8AC3E}">
        <p14:creationId xmlns:p14="http://schemas.microsoft.com/office/powerpoint/2010/main" val="2684460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27</a:t>
            </a:fld>
            <a:endParaRPr lang="en-CA" dirty="0"/>
          </a:p>
        </p:txBody>
      </p:sp>
    </p:spTree>
    <p:extLst>
      <p:ext uri="{BB962C8B-B14F-4D97-AF65-F5344CB8AC3E}">
        <p14:creationId xmlns:p14="http://schemas.microsoft.com/office/powerpoint/2010/main" val="1656338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Access key ID: AKIAJOWUS3WNGKKSPRYQ</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Secret access key: 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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28</a:t>
            </a:fld>
            <a:endParaRPr lang="en-CA" dirty="0"/>
          </a:p>
        </p:txBody>
      </p:sp>
    </p:spTree>
    <p:extLst>
      <p:ext uri="{BB962C8B-B14F-4D97-AF65-F5344CB8AC3E}">
        <p14:creationId xmlns:p14="http://schemas.microsoft.com/office/powerpoint/2010/main" val="3409115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29</a:t>
            </a:fld>
            <a:endParaRPr lang="en-CA" dirty="0"/>
          </a:p>
        </p:txBody>
      </p:sp>
    </p:spTree>
    <p:extLst>
      <p:ext uri="{BB962C8B-B14F-4D97-AF65-F5344CB8AC3E}">
        <p14:creationId xmlns:p14="http://schemas.microsoft.com/office/powerpoint/2010/main" val="619025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3</a:t>
            </a:fld>
            <a:endParaRPr lang="en-CA" dirty="0"/>
          </a:p>
        </p:txBody>
      </p:sp>
    </p:spTree>
    <p:extLst>
      <p:ext uri="{BB962C8B-B14F-4D97-AF65-F5344CB8AC3E}">
        <p14:creationId xmlns:p14="http://schemas.microsoft.com/office/powerpoint/2010/main" val="3265526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30</a:t>
            </a:fld>
            <a:endParaRPr lang="en-CA" dirty="0"/>
          </a:p>
        </p:txBody>
      </p:sp>
    </p:spTree>
    <p:extLst>
      <p:ext uri="{BB962C8B-B14F-4D97-AF65-F5344CB8AC3E}">
        <p14:creationId xmlns:p14="http://schemas.microsoft.com/office/powerpoint/2010/main" val="2987485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31</a:t>
            </a:fld>
            <a:endParaRPr lang="en-CA" dirty="0"/>
          </a:p>
        </p:txBody>
      </p:sp>
    </p:spTree>
    <p:extLst>
      <p:ext uri="{BB962C8B-B14F-4D97-AF65-F5344CB8AC3E}">
        <p14:creationId xmlns:p14="http://schemas.microsoft.com/office/powerpoint/2010/main" val="105713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32</a:t>
            </a:fld>
            <a:endParaRPr lang="en-CA" dirty="0"/>
          </a:p>
        </p:txBody>
      </p:sp>
    </p:spTree>
    <p:extLst>
      <p:ext uri="{BB962C8B-B14F-4D97-AF65-F5344CB8AC3E}">
        <p14:creationId xmlns:p14="http://schemas.microsoft.com/office/powerpoint/2010/main" val="3337248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33</a:t>
            </a:fld>
            <a:endParaRPr lang="en-CA" dirty="0"/>
          </a:p>
        </p:txBody>
      </p:sp>
    </p:spTree>
    <p:extLst>
      <p:ext uri="{BB962C8B-B14F-4D97-AF65-F5344CB8AC3E}">
        <p14:creationId xmlns:p14="http://schemas.microsoft.com/office/powerpoint/2010/main" val="1754692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34</a:t>
            </a:fld>
            <a:endParaRPr lang="en-CA" dirty="0"/>
          </a:p>
        </p:txBody>
      </p:sp>
    </p:spTree>
    <p:extLst>
      <p:ext uri="{BB962C8B-B14F-4D97-AF65-F5344CB8AC3E}">
        <p14:creationId xmlns:p14="http://schemas.microsoft.com/office/powerpoint/2010/main" val="2767669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35</a:t>
            </a:fld>
            <a:endParaRPr lang="en-CA" dirty="0"/>
          </a:p>
        </p:txBody>
      </p:sp>
    </p:spTree>
    <p:extLst>
      <p:ext uri="{BB962C8B-B14F-4D97-AF65-F5344CB8AC3E}">
        <p14:creationId xmlns:p14="http://schemas.microsoft.com/office/powerpoint/2010/main" val="888118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36</a:t>
            </a:fld>
            <a:endParaRPr lang="en-CA" dirty="0"/>
          </a:p>
        </p:txBody>
      </p:sp>
    </p:spTree>
    <p:extLst>
      <p:ext uri="{BB962C8B-B14F-4D97-AF65-F5344CB8AC3E}">
        <p14:creationId xmlns:p14="http://schemas.microsoft.com/office/powerpoint/2010/main" val="484701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37</a:t>
            </a:fld>
            <a:endParaRPr lang="en-CA" dirty="0"/>
          </a:p>
        </p:txBody>
      </p:sp>
    </p:spTree>
    <p:extLst>
      <p:ext uri="{BB962C8B-B14F-4D97-AF65-F5344CB8AC3E}">
        <p14:creationId xmlns:p14="http://schemas.microsoft.com/office/powerpoint/2010/main" val="9121178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38</a:t>
            </a:fld>
            <a:endParaRPr lang="en-CA" dirty="0"/>
          </a:p>
        </p:txBody>
      </p:sp>
    </p:spTree>
    <p:extLst>
      <p:ext uri="{BB962C8B-B14F-4D97-AF65-F5344CB8AC3E}">
        <p14:creationId xmlns:p14="http://schemas.microsoft.com/office/powerpoint/2010/main" val="25548021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39</a:t>
            </a:fld>
            <a:endParaRPr lang="en-CA" dirty="0"/>
          </a:p>
        </p:txBody>
      </p:sp>
    </p:spTree>
    <p:extLst>
      <p:ext uri="{BB962C8B-B14F-4D97-AF65-F5344CB8AC3E}">
        <p14:creationId xmlns:p14="http://schemas.microsoft.com/office/powerpoint/2010/main" val="3778146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4</a:t>
            </a:fld>
            <a:endParaRPr lang="en-CA" dirty="0"/>
          </a:p>
        </p:txBody>
      </p:sp>
    </p:spTree>
    <p:extLst>
      <p:ext uri="{BB962C8B-B14F-4D97-AF65-F5344CB8AC3E}">
        <p14:creationId xmlns:p14="http://schemas.microsoft.com/office/powerpoint/2010/main" val="3610106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40</a:t>
            </a:fld>
            <a:endParaRPr lang="en-CA" dirty="0"/>
          </a:p>
        </p:txBody>
      </p:sp>
    </p:spTree>
    <p:extLst>
      <p:ext uri="{BB962C8B-B14F-4D97-AF65-F5344CB8AC3E}">
        <p14:creationId xmlns:p14="http://schemas.microsoft.com/office/powerpoint/2010/main" val="3516740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41</a:t>
            </a:fld>
            <a:endParaRPr lang="en-CA" dirty="0"/>
          </a:p>
        </p:txBody>
      </p:sp>
    </p:spTree>
    <p:extLst>
      <p:ext uri="{BB962C8B-B14F-4D97-AF65-F5344CB8AC3E}">
        <p14:creationId xmlns:p14="http://schemas.microsoft.com/office/powerpoint/2010/main" val="42196264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42</a:t>
            </a:fld>
            <a:endParaRPr lang="en-CA" dirty="0"/>
          </a:p>
        </p:txBody>
      </p:sp>
    </p:spTree>
    <p:extLst>
      <p:ext uri="{BB962C8B-B14F-4D97-AF65-F5344CB8AC3E}">
        <p14:creationId xmlns:p14="http://schemas.microsoft.com/office/powerpoint/2010/main" val="841766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43</a:t>
            </a:fld>
            <a:endParaRPr lang="en-CA" dirty="0"/>
          </a:p>
        </p:txBody>
      </p:sp>
    </p:spTree>
    <p:extLst>
      <p:ext uri="{BB962C8B-B14F-4D97-AF65-F5344CB8AC3E}">
        <p14:creationId xmlns:p14="http://schemas.microsoft.com/office/powerpoint/2010/main" val="28970703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44</a:t>
            </a:fld>
            <a:endParaRPr lang="en-CA" dirty="0"/>
          </a:p>
        </p:txBody>
      </p:sp>
    </p:spTree>
    <p:extLst>
      <p:ext uri="{BB962C8B-B14F-4D97-AF65-F5344CB8AC3E}">
        <p14:creationId xmlns:p14="http://schemas.microsoft.com/office/powerpoint/2010/main" val="1814118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45</a:t>
            </a:fld>
            <a:endParaRPr lang="en-CA" dirty="0"/>
          </a:p>
        </p:txBody>
      </p:sp>
    </p:spTree>
    <p:extLst>
      <p:ext uri="{BB962C8B-B14F-4D97-AF65-F5344CB8AC3E}">
        <p14:creationId xmlns:p14="http://schemas.microsoft.com/office/powerpoint/2010/main" val="29810432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46</a:t>
            </a:fld>
            <a:endParaRPr lang="en-CA" dirty="0"/>
          </a:p>
        </p:txBody>
      </p:sp>
    </p:spTree>
    <p:extLst>
      <p:ext uri="{BB962C8B-B14F-4D97-AF65-F5344CB8AC3E}">
        <p14:creationId xmlns:p14="http://schemas.microsoft.com/office/powerpoint/2010/main" val="23518488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47</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48</a:t>
            </a:fld>
            <a:endParaRPr lang="en-CA" dirty="0"/>
          </a:p>
        </p:txBody>
      </p:sp>
    </p:spTree>
    <p:extLst>
      <p:ext uri="{BB962C8B-B14F-4D97-AF65-F5344CB8AC3E}">
        <p14:creationId xmlns:p14="http://schemas.microsoft.com/office/powerpoint/2010/main" val="277259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using System;</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System.Collections.Generic</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System.IO;</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System.Linq</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System.Text</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System.Threading.Tasks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Amazon;</a:t>
            </a:r>
          </a:p>
          <a:p>
            <a:r>
              <a:rPr lang="en-US" sz="1200" kern="1200" dirty="0">
                <a:solidFill>
                  <a:schemeClr val="tx1"/>
                </a:solidFill>
                <a:latin typeface="+mn-lt"/>
                <a:ea typeface="+mn-ea"/>
                <a:cs typeface="+mn-cs"/>
              </a:rPr>
              <a:t>using Amazon.S3;</a:t>
            </a:r>
          </a:p>
          <a:p>
            <a:r>
              <a:rPr lang="en-US" sz="1200" kern="1200" dirty="0">
                <a:solidFill>
                  <a:schemeClr val="tx1"/>
                </a:solidFill>
                <a:latin typeface="+mn-lt"/>
                <a:ea typeface="+mn-ea"/>
                <a:cs typeface="+mn-cs"/>
              </a:rPr>
              <a:t>using Amazon.S3.Model;</a:t>
            </a:r>
          </a:p>
          <a:p>
            <a:r>
              <a:rPr lang="en-US" sz="1200" kern="1200" dirty="0">
                <a:solidFill>
                  <a:schemeClr val="tx1"/>
                </a:solidFill>
                <a:latin typeface="+mn-lt"/>
                <a:ea typeface="+mn-ea"/>
                <a:cs typeface="+mn-cs"/>
              </a:rPr>
              <a:t>using Amazon.S3.Transfer;</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Add using statements to access AWS SDK for .NET services. </a:t>
            </a:r>
          </a:p>
          <a:p>
            <a:r>
              <a:rPr lang="en-US" sz="1200" kern="1200" dirty="0">
                <a:solidFill>
                  <a:schemeClr val="tx1"/>
                </a:solidFill>
                <a:latin typeface="+mn-lt"/>
                <a:ea typeface="+mn-ea"/>
                <a:cs typeface="+mn-cs"/>
              </a:rPr>
              <a:t>// Both the Service and its Model namespace need to be added </a:t>
            </a:r>
          </a:p>
          <a:p>
            <a:r>
              <a:rPr lang="en-US" sz="1200" kern="1200" dirty="0">
                <a:solidFill>
                  <a:schemeClr val="tx1"/>
                </a:solidFill>
                <a:latin typeface="+mn-lt"/>
                <a:ea typeface="+mn-ea"/>
                <a:cs typeface="+mn-cs"/>
              </a:rPr>
              <a:t>// in order to gain access to a service. For example, to access</a:t>
            </a:r>
          </a:p>
          <a:p>
            <a:r>
              <a:rPr lang="en-US" sz="1200" kern="1200" dirty="0">
                <a:solidFill>
                  <a:schemeClr val="tx1"/>
                </a:solidFill>
                <a:latin typeface="+mn-lt"/>
                <a:ea typeface="+mn-ea"/>
                <a:cs typeface="+mn-cs"/>
              </a:rPr>
              <a:t>// the EC2 service, add:</a:t>
            </a:r>
          </a:p>
          <a:p>
            <a:r>
              <a:rPr lang="en-US" sz="1200" kern="1200" dirty="0">
                <a:solidFill>
                  <a:schemeClr val="tx1"/>
                </a:solidFill>
                <a:latin typeface="+mn-lt"/>
                <a:ea typeface="+mn-ea"/>
                <a:cs typeface="+mn-cs"/>
              </a:rPr>
              <a:t>// using Amazon.EC2;</a:t>
            </a:r>
          </a:p>
          <a:p>
            <a:r>
              <a:rPr lang="en-US" sz="1200" kern="1200" dirty="0">
                <a:solidFill>
                  <a:schemeClr val="tx1"/>
                </a:solidFill>
                <a:latin typeface="+mn-lt"/>
                <a:ea typeface="+mn-ea"/>
                <a:cs typeface="+mn-cs"/>
              </a:rPr>
              <a:t>// using Amazon.EC2.Model;</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namespace AwsEmptyApp1</a:t>
            </a: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class Program</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private </a:t>
            </a:r>
            <a:r>
              <a:rPr lang="en-US" sz="1200" kern="1200" dirty="0" err="1">
                <a:solidFill>
                  <a:schemeClr val="tx1"/>
                </a:solidFill>
                <a:latin typeface="+mn-lt"/>
                <a:ea typeface="+mn-ea"/>
                <a:cs typeface="+mn-cs"/>
              </a:rPr>
              <a:t>const</a:t>
            </a:r>
            <a:r>
              <a:rPr lang="en-US" sz="1200" kern="1200" dirty="0">
                <a:solidFill>
                  <a:schemeClr val="tx1"/>
                </a:solidFill>
                <a:latin typeface="+mn-lt"/>
                <a:ea typeface="+mn-ea"/>
                <a:cs typeface="+mn-cs"/>
              </a:rPr>
              <a:t> string </a:t>
            </a:r>
            <a:r>
              <a:rPr lang="en-US" sz="1200" kern="1200" dirty="0" err="1">
                <a:solidFill>
                  <a:schemeClr val="tx1"/>
                </a:solidFill>
                <a:latin typeface="+mn-lt"/>
                <a:ea typeface="+mn-ea"/>
                <a:cs typeface="+mn-cs"/>
              </a:rPr>
              <a:t>bucketName</a:t>
            </a:r>
            <a:r>
              <a:rPr lang="en-US" sz="1200" kern="1200" dirty="0">
                <a:solidFill>
                  <a:schemeClr val="tx1"/>
                </a:solidFill>
                <a:latin typeface="+mn-lt"/>
                <a:ea typeface="+mn-ea"/>
                <a:cs typeface="+mn-cs"/>
              </a:rPr>
              <a:t> = "bucket4reza";</a:t>
            </a:r>
          </a:p>
          <a:p>
            <a:r>
              <a:rPr lang="en-US" sz="1200" kern="1200" dirty="0">
                <a:solidFill>
                  <a:schemeClr val="tx1"/>
                </a:solidFill>
                <a:latin typeface="+mn-lt"/>
                <a:ea typeface="+mn-ea"/>
                <a:cs typeface="+mn-cs"/>
              </a:rPr>
              <a:t>        private </a:t>
            </a:r>
            <a:r>
              <a:rPr lang="en-US" sz="1200" kern="1200" dirty="0" err="1">
                <a:solidFill>
                  <a:schemeClr val="tx1"/>
                </a:solidFill>
                <a:latin typeface="+mn-lt"/>
                <a:ea typeface="+mn-ea"/>
                <a:cs typeface="+mn-cs"/>
              </a:rPr>
              <a:t>const</a:t>
            </a:r>
            <a:r>
              <a:rPr lang="en-US" sz="1200" kern="1200" dirty="0">
                <a:solidFill>
                  <a:schemeClr val="tx1"/>
                </a:solidFill>
                <a:latin typeface="+mn-lt"/>
                <a:ea typeface="+mn-ea"/>
                <a:cs typeface="+mn-cs"/>
              </a:rPr>
              <a:t> string </a:t>
            </a:r>
            <a:r>
              <a:rPr lang="en-US" sz="1200" kern="1200" dirty="0" err="1">
                <a:solidFill>
                  <a:schemeClr val="tx1"/>
                </a:solidFill>
                <a:latin typeface="+mn-lt"/>
                <a:ea typeface="+mn-ea"/>
                <a:cs typeface="+mn-cs"/>
              </a:rPr>
              <a:t>keyName</a:t>
            </a:r>
            <a:r>
              <a:rPr lang="en-US" sz="1200" kern="1200" dirty="0">
                <a:solidFill>
                  <a:schemeClr val="tx1"/>
                </a:solidFill>
                <a:latin typeface="+mn-lt"/>
                <a:ea typeface="+mn-ea"/>
                <a:cs typeface="+mn-cs"/>
              </a:rPr>
              <a:t> = "funnyImage.jpg";</a:t>
            </a:r>
          </a:p>
          <a:p>
            <a:r>
              <a:rPr lang="en-US" sz="1200" kern="1200" dirty="0">
                <a:solidFill>
                  <a:schemeClr val="tx1"/>
                </a:solidFill>
                <a:latin typeface="+mn-lt"/>
                <a:ea typeface="+mn-ea"/>
                <a:cs typeface="+mn-cs"/>
              </a:rPr>
              <a:t>        private </a:t>
            </a:r>
            <a:r>
              <a:rPr lang="en-US" sz="1200" kern="1200" dirty="0" err="1">
                <a:solidFill>
                  <a:schemeClr val="tx1"/>
                </a:solidFill>
                <a:latin typeface="+mn-lt"/>
                <a:ea typeface="+mn-ea"/>
                <a:cs typeface="+mn-cs"/>
              </a:rPr>
              <a:t>const</a:t>
            </a:r>
            <a:r>
              <a:rPr lang="en-US" sz="1200" kern="1200" dirty="0">
                <a:solidFill>
                  <a:schemeClr val="tx1"/>
                </a:solidFill>
                <a:latin typeface="+mn-lt"/>
                <a:ea typeface="+mn-ea"/>
                <a:cs typeface="+mn-cs"/>
              </a:rPr>
              <a:t> string </a:t>
            </a:r>
            <a:r>
              <a:rPr lang="en-US" sz="1200" kern="1200" dirty="0" err="1">
                <a:solidFill>
                  <a:schemeClr val="tx1"/>
                </a:solidFill>
                <a:latin typeface="+mn-lt"/>
                <a:ea typeface="+mn-ea"/>
                <a:cs typeface="+mn-cs"/>
              </a:rPr>
              <a:t>filePath</a:t>
            </a:r>
            <a:r>
              <a:rPr lang="en-US" sz="1200" kern="1200" dirty="0">
                <a:solidFill>
                  <a:schemeClr val="tx1"/>
                </a:solidFill>
                <a:latin typeface="+mn-lt"/>
                <a:ea typeface="+mn-ea"/>
                <a:cs typeface="+mn-cs"/>
              </a:rPr>
              <a:t> = "d:\\Images\\Image01.jpg";</a:t>
            </a:r>
          </a:p>
          <a:p>
            <a:r>
              <a:rPr lang="en-US" sz="1200" kern="1200" dirty="0">
                <a:solidFill>
                  <a:schemeClr val="tx1"/>
                </a:solidFill>
                <a:latin typeface="+mn-lt"/>
                <a:ea typeface="+mn-ea"/>
                <a:cs typeface="+mn-cs"/>
              </a:rPr>
              <a:t>        //Specify your bucket region (an example region is shown).</a:t>
            </a:r>
          </a:p>
          <a:p>
            <a:r>
              <a:rPr lang="en-US" sz="1200" kern="1200" dirty="0">
                <a:solidFill>
                  <a:schemeClr val="tx1"/>
                </a:solidFill>
                <a:latin typeface="+mn-lt"/>
                <a:ea typeface="+mn-ea"/>
                <a:cs typeface="+mn-cs"/>
              </a:rPr>
              <a:t>        private static </a:t>
            </a:r>
            <a:r>
              <a:rPr lang="en-US" sz="1200" kern="1200" dirty="0" err="1">
                <a:solidFill>
                  <a:schemeClr val="tx1"/>
                </a:solidFill>
                <a:latin typeface="+mn-lt"/>
                <a:ea typeface="+mn-ea"/>
                <a:cs typeface="+mn-cs"/>
              </a:rPr>
              <a:t>readonly</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RegionEndpoint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bucketRegion</a:t>
            </a:r>
            <a:r>
              <a:rPr lang="en-US" sz="1200" kern="1200" dirty="0">
                <a:solidFill>
                  <a:schemeClr val="tx1"/>
                </a:solidFill>
                <a:latin typeface="+mn-lt"/>
                <a:ea typeface="+mn-ea"/>
                <a:cs typeface="+mn-cs"/>
              </a:rPr>
              <a:t> = RegionEndpoint.USEast2;</a:t>
            </a:r>
          </a:p>
          <a:p>
            <a:r>
              <a:rPr lang="en-US" sz="1200" kern="1200" dirty="0">
                <a:solidFill>
                  <a:schemeClr val="tx1"/>
                </a:solidFill>
                <a:latin typeface="+mn-lt"/>
                <a:ea typeface="+mn-ea"/>
                <a:cs typeface="+mn-cs"/>
              </a:rPr>
              <a:t>        private static IAmazonS3 s3Client;</a:t>
            </a:r>
          </a:p>
          <a:p>
            <a:r>
              <a:rPr lang="en-US" sz="1200" kern="1200" dirty="0">
                <a:solidFill>
                  <a:schemeClr val="tx1"/>
                </a:solidFill>
                <a:latin typeface="+mn-lt"/>
                <a:ea typeface="+mn-ea"/>
                <a:cs typeface="+mn-cs"/>
              </a:rPr>
              <a:t>        public static void Main(string[] </a:t>
            </a:r>
            <a:r>
              <a:rPr lang="en-US" sz="1200" kern="1200" dirty="0" err="1">
                <a:solidFill>
                  <a:schemeClr val="tx1"/>
                </a:solidFill>
                <a:latin typeface="+mn-lt"/>
                <a:ea typeface="+mn-ea"/>
                <a:cs typeface="+mn-cs"/>
              </a:rPr>
              <a:t>args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s3Client = new AmazonS3Client();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UploadFileAsync</a:t>
            </a:r>
            <a:r>
              <a:rPr lang="en-US" sz="1200" kern="1200" dirty="0">
                <a:solidFill>
                  <a:schemeClr val="tx1"/>
                </a:solidFill>
                <a:latin typeface="+mn-lt"/>
                <a:ea typeface="+mn-ea"/>
                <a:cs typeface="+mn-cs"/>
              </a:rPr>
              <a:t>().Wait();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Console.Read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private static </a:t>
            </a:r>
            <a:r>
              <a:rPr lang="en-US" sz="1200" kern="1200" dirty="0" err="1">
                <a:solidFill>
                  <a:schemeClr val="tx1"/>
                </a:solidFill>
                <a:latin typeface="+mn-lt"/>
                <a:ea typeface="+mn-ea"/>
                <a:cs typeface="+mn-cs"/>
              </a:rPr>
              <a:t>async</a:t>
            </a:r>
            <a:r>
              <a:rPr lang="en-US" sz="1200" kern="1200" dirty="0">
                <a:solidFill>
                  <a:schemeClr val="tx1"/>
                </a:solidFill>
                <a:latin typeface="+mn-lt"/>
                <a:ea typeface="+mn-ea"/>
                <a:cs typeface="+mn-cs"/>
              </a:rPr>
              <a:t> Task </a:t>
            </a:r>
            <a:r>
              <a:rPr lang="en-US" sz="1200" kern="1200" dirty="0" err="1">
                <a:solidFill>
                  <a:schemeClr val="tx1"/>
                </a:solidFill>
                <a:latin typeface="+mn-lt"/>
                <a:ea typeface="+mn-ea"/>
                <a:cs typeface="+mn-cs"/>
              </a:rPr>
              <a:t>UploadFileAsync</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try</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var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fileTransferUtility</a:t>
            </a:r>
            <a:r>
              <a:rPr lang="en-US" sz="1200" kern="1200" dirty="0">
                <a:solidFill>
                  <a:schemeClr val="tx1"/>
                </a:solidFill>
                <a:latin typeface="+mn-lt"/>
                <a:ea typeface="+mn-ea"/>
                <a:cs typeface="+mn-cs"/>
              </a:rPr>
              <a:t> = new </a:t>
            </a:r>
            <a:r>
              <a:rPr lang="en-US" sz="1200" kern="1200" dirty="0" err="1">
                <a:solidFill>
                  <a:schemeClr val="tx1"/>
                </a:solidFill>
                <a:latin typeface="+mn-lt"/>
                <a:ea typeface="+mn-ea"/>
                <a:cs typeface="+mn-cs"/>
              </a:rPr>
              <a:t>TransferUtility</a:t>
            </a:r>
            <a:r>
              <a:rPr lang="en-US" sz="1200" kern="1200" dirty="0">
                <a:solidFill>
                  <a:schemeClr val="tx1"/>
                </a:solidFill>
                <a:latin typeface="+mn-lt"/>
                <a:ea typeface="+mn-ea"/>
                <a:cs typeface="+mn-cs"/>
              </a:rPr>
              <a:t>(s3Client);</a:t>
            </a:r>
          </a:p>
          <a:p>
            <a:r>
              <a:rPr lang="en-US" sz="1200" kern="1200" dirty="0">
                <a:solidFill>
                  <a:schemeClr val="tx1"/>
                </a:solidFill>
                <a:latin typeface="+mn-lt"/>
                <a:ea typeface="+mn-ea"/>
                <a:cs typeface="+mn-cs"/>
              </a:rPr>
              <a:t>                //Option 1: Upload a file. The file name is used as the object key name.</a:t>
            </a:r>
          </a:p>
          <a:p>
            <a:r>
              <a:rPr lang="en-US" sz="1200" kern="1200" dirty="0">
                <a:solidFill>
                  <a:schemeClr val="tx1"/>
                </a:solidFill>
                <a:latin typeface="+mn-lt"/>
                <a:ea typeface="+mn-ea"/>
                <a:cs typeface="+mn-cs"/>
              </a:rPr>
              <a:t>                await </a:t>
            </a:r>
            <a:r>
              <a:rPr lang="en-US" sz="1200" kern="1200" dirty="0" err="1">
                <a:solidFill>
                  <a:schemeClr val="tx1"/>
                </a:solidFill>
                <a:latin typeface="+mn-lt"/>
                <a:ea typeface="+mn-ea"/>
                <a:cs typeface="+mn-cs"/>
              </a:rPr>
              <a:t>fileTransferUtility.UploadAsync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filePath</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bucketName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Console.WriteLine</a:t>
            </a:r>
            <a:r>
              <a:rPr lang="en-US" sz="1200" kern="1200" dirty="0">
                <a:solidFill>
                  <a:schemeClr val="tx1"/>
                </a:solidFill>
                <a:latin typeface="+mn-lt"/>
                <a:ea typeface="+mn-ea"/>
                <a:cs typeface="+mn-cs"/>
              </a:rPr>
              <a:t>("Upload 1 completed");</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//Option 2: Specify the object key name explicitly.</a:t>
            </a:r>
          </a:p>
          <a:p>
            <a:r>
              <a:rPr lang="en-US" sz="1200" kern="1200" dirty="0">
                <a:solidFill>
                  <a:schemeClr val="tx1"/>
                </a:solidFill>
                <a:latin typeface="+mn-lt"/>
                <a:ea typeface="+mn-ea"/>
                <a:cs typeface="+mn-cs"/>
              </a:rPr>
              <a:t>                await </a:t>
            </a:r>
            <a:r>
              <a:rPr lang="en-US" sz="1200" kern="1200" dirty="0" err="1">
                <a:solidFill>
                  <a:schemeClr val="tx1"/>
                </a:solidFill>
                <a:latin typeface="+mn-lt"/>
                <a:ea typeface="+mn-ea"/>
                <a:cs typeface="+mn-cs"/>
              </a:rPr>
              <a:t>fileTransferUtility.UploadAsync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filePath</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bucketName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keyName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Console.WriteLine</a:t>
            </a:r>
            <a:r>
              <a:rPr lang="en-US" sz="1200" kern="1200" dirty="0">
                <a:solidFill>
                  <a:schemeClr val="tx1"/>
                </a:solidFill>
                <a:latin typeface="+mn-lt"/>
                <a:ea typeface="+mn-ea"/>
                <a:cs typeface="+mn-cs"/>
              </a:rPr>
              <a:t>("Upload 2 completed");</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catch(AmazonS3Exception e)</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Console.WriteLine</a:t>
            </a:r>
            <a:r>
              <a:rPr lang="en-US" sz="1200" kern="1200" dirty="0">
                <a:solidFill>
                  <a:schemeClr val="tx1"/>
                </a:solidFill>
                <a:latin typeface="+mn-lt"/>
                <a:ea typeface="+mn-ea"/>
                <a:cs typeface="+mn-cs"/>
              </a:rPr>
              <a:t>("Error encountered on server. Message: '{0}' when writing an object", </a:t>
            </a:r>
            <a:r>
              <a:rPr lang="en-US" sz="1200" kern="1200" dirty="0" err="1">
                <a:solidFill>
                  <a:schemeClr val="tx1"/>
                </a:solidFill>
                <a:latin typeface="+mn-lt"/>
                <a:ea typeface="+mn-ea"/>
                <a:cs typeface="+mn-cs"/>
              </a:rPr>
              <a:t>e.Message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catch(Exception e)</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Console.WriteLine</a:t>
            </a:r>
            <a:r>
              <a:rPr lang="en-US" sz="1200" kern="1200" dirty="0">
                <a:solidFill>
                  <a:schemeClr val="tx1"/>
                </a:solidFill>
                <a:latin typeface="+mn-lt"/>
                <a:ea typeface="+mn-ea"/>
                <a:cs typeface="+mn-cs"/>
              </a:rPr>
              <a:t>("Unknown encountered on server. Message: '{0}' when writing an object", </a:t>
            </a:r>
            <a:r>
              <a:rPr lang="en-US" sz="1200" kern="1200" dirty="0" err="1">
                <a:solidFill>
                  <a:schemeClr val="tx1"/>
                </a:solidFill>
                <a:latin typeface="+mn-lt"/>
                <a:ea typeface="+mn-ea"/>
                <a:cs typeface="+mn-cs"/>
              </a:rPr>
              <a:t>e.Message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49</a:t>
            </a:fld>
            <a:endParaRPr lang="en-CA" dirty="0"/>
          </a:p>
        </p:txBody>
      </p:sp>
    </p:spTree>
    <p:extLst>
      <p:ext uri="{BB962C8B-B14F-4D97-AF65-F5344CB8AC3E}">
        <p14:creationId xmlns:p14="http://schemas.microsoft.com/office/powerpoint/2010/main" val="1198912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5</a:t>
            </a:fld>
            <a:endParaRPr lang="en-CA" dirty="0"/>
          </a:p>
        </p:txBody>
      </p:sp>
    </p:spTree>
    <p:extLst>
      <p:ext uri="{BB962C8B-B14F-4D97-AF65-F5344CB8AC3E}">
        <p14:creationId xmlns:p14="http://schemas.microsoft.com/office/powerpoint/2010/main" val="1375262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6</a:t>
            </a:fld>
            <a:endParaRPr lang="en-CA" dirty="0"/>
          </a:p>
        </p:txBody>
      </p:sp>
    </p:spTree>
    <p:extLst>
      <p:ext uri="{BB962C8B-B14F-4D97-AF65-F5344CB8AC3E}">
        <p14:creationId xmlns:p14="http://schemas.microsoft.com/office/powerpoint/2010/main" val="62726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7</a:t>
            </a:fld>
            <a:endParaRPr lang="en-CA" dirty="0"/>
          </a:p>
        </p:txBody>
      </p:sp>
    </p:spTree>
    <p:extLst>
      <p:ext uri="{BB962C8B-B14F-4D97-AF65-F5344CB8AC3E}">
        <p14:creationId xmlns:p14="http://schemas.microsoft.com/office/powerpoint/2010/main" val="2497743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8</a:t>
            </a:fld>
            <a:endParaRPr lang="en-CA" dirty="0"/>
          </a:p>
        </p:txBody>
      </p:sp>
    </p:spTree>
    <p:extLst>
      <p:ext uri="{BB962C8B-B14F-4D97-AF65-F5344CB8AC3E}">
        <p14:creationId xmlns:p14="http://schemas.microsoft.com/office/powerpoint/2010/main" val="3756605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9</a:t>
            </a:fld>
            <a:endParaRPr lang="en-CA" dirty="0"/>
          </a:p>
        </p:txBody>
      </p:sp>
    </p:spTree>
    <p:extLst>
      <p:ext uri="{BB962C8B-B14F-4D97-AF65-F5344CB8AC3E}">
        <p14:creationId xmlns:p14="http://schemas.microsoft.com/office/powerpoint/2010/main" val="3834147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07662873-44EE-4748-ADB0-0E8B8F7F1F96}" type="datetime1">
              <a:rPr lang="en-US" smtClean="0"/>
              <a:t>9/21/2018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5416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3756023-925C-4F2B-B6B3-9EB3E5E0D7A4}" type="datetime1">
              <a:rPr lang="en-US" smtClean="0"/>
              <a:t>9/21/2018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12554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E0411BD-1278-456A-889F-57EF6CDD3B56}" type="datetime1">
              <a:rPr lang="en-US" smtClean="0"/>
              <a:t>9/21/2018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31150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AA5CEDD-260B-4470-B2E2-F5757872A802}" type="datetime1">
              <a:rPr lang="en-US" smtClean="0"/>
              <a:t>9/21/2018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70824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A5764D-D429-4A9D-A9CE-4503B4B062C2}" type="datetime1">
              <a:rPr lang="en-US" smtClean="0"/>
              <a:t>9/21/2018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971792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8DA9EC38-DF51-4692-B41E-04BF8B29FFDF}" type="datetime1">
              <a:rPr lang="en-US" smtClean="0"/>
              <a:t>9/21/2018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5118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44D220BA-6F8B-4170-AF9A-B0054695113B}" type="datetime1">
              <a:rPr lang="en-US" smtClean="0"/>
              <a:t>9/21/2018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0182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A46FC9B1-C4F2-482F-B490-D8102A4BA46F}" type="datetime1">
              <a:rPr lang="en-US" smtClean="0"/>
              <a:t>9/21/2018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51381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BBEA3A-88FF-4003-915F-34166F7D514F}" type="datetime1">
              <a:rPr lang="en-US" smtClean="0"/>
              <a:t>9/21/2018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337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A9225C-1891-479F-96F5-008AF0986058}" type="datetime1">
              <a:rPr lang="en-US" smtClean="0"/>
              <a:t>9/21/2018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8989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D03492-B204-4631-A5EC-09826AAEC9BD}" type="datetime1">
              <a:rPr lang="en-US" smtClean="0"/>
              <a:t>9/21/2018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117700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58046-1F56-46DB-A2AE-6A3D272F41AC}" type="datetime1">
              <a:rPr lang="en-US" smtClean="0"/>
              <a:t>9/21/2018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2481797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ws.amazon.com/visualstudi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04800" y="2129286"/>
            <a:ext cx="8496301"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4800" b="1" dirty="0">
                <a:latin typeface="+mj-lt"/>
                <a:cs typeface="Times New Roman" pitchFamily="18" charset="0"/>
              </a:rPr>
              <a:t>API Engineering</a:t>
            </a:r>
          </a:p>
          <a:p>
            <a:pPr algn="ctr"/>
            <a:r>
              <a:rPr lang="en-US" sz="4400" dirty="0">
                <a:latin typeface="+mj-lt"/>
                <a:cs typeface="Times New Roman" pitchFamily="18" charset="0"/>
              </a:rPr>
              <a:t>Week 02</a:t>
            </a:r>
          </a:p>
        </p:txBody>
      </p:sp>
      <p:sp>
        <p:nvSpPr>
          <p:cNvPr id="7" name="Rectangle 6"/>
          <p:cNvSpPr>
            <a:spLocks noChangeArrowheads="1"/>
          </p:cNvSpPr>
          <p:nvPr/>
        </p:nvSpPr>
        <p:spPr bwMode="auto">
          <a:xfrm>
            <a:off x="1470163" y="1408454"/>
            <a:ext cx="6172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dirty="0">
                <a:latin typeface="+mj-lt"/>
                <a:cs typeface="Times New Roman" pitchFamily="18" charset="0"/>
              </a:rPr>
              <a:t>School of Engineering Technology and Applied Science</a:t>
            </a:r>
          </a:p>
        </p:txBody>
      </p:sp>
      <p:sp>
        <p:nvSpPr>
          <p:cNvPr id="8" name="Rectangle 7"/>
          <p:cNvSpPr>
            <a:spLocks noChangeArrowheads="1"/>
          </p:cNvSpPr>
          <p:nvPr/>
        </p:nvSpPr>
        <p:spPr bwMode="auto">
          <a:xfrm>
            <a:off x="1470163" y="5562600"/>
            <a:ext cx="6172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dirty="0">
                <a:latin typeface="+mj-lt"/>
                <a:cs typeface="Times New Roman" pitchFamily="18" charset="0"/>
              </a:rPr>
              <a:t>Reza Dibaj</a:t>
            </a:r>
          </a:p>
        </p:txBody>
      </p:sp>
      <p:pic>
        <p:nvPicPr>
          <p:cNvPr id="1026" name="Picture 2" descr="Image result for centennial college log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59839"/>
            <a:ext cx="2658483" cy="8554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machine learn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2853" y="4189951"/>
            <a:ext cx="1358294" cy="1358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01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10</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Identity Access Management(IAM)</a:t>
            </a:r>
          </a:p>
        </p:txBody>
      </p:sp>
      <p:sp>
        <p:nvSpPr>
          <p:cNvPr id="30" name="Rectangle 29"/>
          <p:cNvSpPr/>
          <p:nvPr/>
        </p:nvSpPr>
        <p:spPr>
          <a:xfrm>
            <a:off x="430763" y="1447800"/>
            <a:ext cx="8305800" cy="1938992"/>
          </a:xfrm>
          <a:prstGeom prst="rect">
            <a:avLst/>
          </a:prstGeom>
        </p:spPr>
        <p:txBody>
          <a:bodyPr wrap="square">
            <a:spAutoFit/>
          </a:bodyPr>
          <a:lstStyle/>
          <a:p>
            <a:pPr algn="just"/>
            <a:r>
              <a:rPr lang="en-US" sz="2400" dirty="0"/>
              <a:t>AWS Identity and Access Management (IAM) is a web service for securely controlling access to AWS services. IAM  is used to centrally manage users, security credentials such as access keys, and permissions that control the access level of users to resources and services.</a:t>
            </a:r>
          </a:p>
        </p:txBody>
      </p:sp>
    </p:spTree>
    <p:extLst>
      <p:ext uri="{BB962C8B-B14F-4D97-AF65-F5344CB8AC3E}">
        <p14:creationId xmlns:p14="http://schemas.microsoft.com/office/powerpoint/2010/main" val="25882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11</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Identity Access Management(IAM)</a:t>
            </a:r>
          </a:p>
        </p:txBody>
      </p:sp>
      <p:pic>
        <p:nvPicPr>
          <p:cNvPr id="2" name="Picture 1">
            <a:extLst>
              <a:ext uri="{FF2B5EF4-FFF2-40B4-BE49-F238E27FC236}">
                <a16:creationId xmlns:a16="http://schemas.microsoft.com/office/drawing/2014/main" id="{14234929-5B6B-4E09-A8B8-2001B2327F42}"/>
              </a:ext>
            </a:extLst>
          </p:cNvPr>
          <p:cNvPicPr>
            <a:picLocks noChangeAspect="1"/>
          </p:cNvPicPr>
          <p:nvPr/>
        </p:nvPicPr>
        <p:blipFill>
          <a:blip r:embed="rId3"/>
          <a:stretch>
            <a:fillRect/>
          </a:stretch>
        </p:blipFill>
        <p:spPr>
          <a:xfrm>
            <a:off x="636494" y="1447800"/>
            <a:ext cx="7871012" cy="4181475"/>
          </a:xfrm>
          <a:prstGeom prst="rect">
            <a:avLst/>
          </a:prstGeom>
        </p:spPr>
      </p:pic>
      <p:sp>
        <p:nvSpPr>
          <p:cNvPr id="3" name="Rectangle 2">
            <a:extLst>
              <a:ext uri="{FF2B5EF4-FFF2-40B4-BE49-F238E27FC236}">
                <a16:creationId xmlns:a16="http://schemas.microsoft.com/office/drawing/2014/main" id="{1D8225D8-27DC-4DA2-B9D6-834F61231F9D}"/>
              </a:ext>
            </a:extLst>
          </p:cNvPr>
          <p:cNvSpPr/>
          <p:nvPr/>
        </p:nvSpPr>
        <p:spPr>
          <a:xfrm>
            <a:off x="5283200" y="4775200"/>
            <a:ext cx="3810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ight Arrow 2">
            <a:extLst>
              <a:ext uri="{FF2B5EF4-FFF2-40B4-BE49-F238E27FC236}">
                <a16:creationId xmlns:a16="http://schemas.microsoft.com/office/drawing/2014/main" id="{A6A99680-B111-45A0-B27F-2A1E316DC1DE}"/>
              </a:ext>
            </a:extLst>
          </p:cNvPr>
          <p:cNvSpPr/>
          <p:nvPr/>
        </p:nvSpPr>
        <p:spPr>
          <a:xfrm>
            <a:off x="4832350" y="466090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0773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12</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AWS Root User</a:t>
            </a:r>
          </a:p>
        </p:txBody>
      </p:sp>
      <p:sp>
        <p:nvSpPr>
          <p:cNvPr id="30" name="Rectangle 29"/>
          <p:cNvSpPr/>
          <p:nvPr/>
        </p:nvSpPr>
        <p:spPr>
          <a:xfrm>
            <a:off x="430763" y="1447800"/>
            <a:ext cx="8305800" cy="2677656"/>
          </a:xfrm>
          <a:prstGeom prst="rect">
            <a:avLst/>
          </a:prstGeom>
        </p:spPr>
        <p:txBody>
          <a:bodyPr wrap="square">
            <a:spAutoFit/>
          </a:bodyPr>
          <a:lstStyle/>
          <a:p>
            <a:pPr marL="342900" indent="-342900" algn="just">
              <a:buFont typeface="Arial" panose="020B0604020202020204" pitchFamily="34" charset="0"/>
              <a:buChar char="•"/>
            </a:pPr>
            <a:r>
              <a:rPr lang="en-US" sz="2400" dirty="0"/>
              <a:t>Create an AWS account creates a root user.</a:t>
            </a:r>
          </a:p>
          <a:p>
            <a:pPr marL="342900" indent="-342900" algn="just">
              <a:buFont typeface="Arial" panose="020B0604020202020204" pitchFamily="34" charset="0"/>
              <a:buChar char="•"/>
            </a:pPr>
            <a:r>
              <a:rPr lang="en-US" sz="2400" dirty="0"/>
              <a:t>The email and password supplied at the time of creating the AWS account is the username and password for the root user, also called root account credentials.</a:t>
            </a:r>
          </a:p>
          <a:p>
            <a:pPr marL="342900" indent="-342900" algn="just">
              <a:buFont typeface="Arial" panose="020B0604020202020204" pitchFamily="34" charset="0"/>
              <a:buChar char="•"/>
            </a:pPr>
            <a:r>
              <a:rPr lang="en-US" sz="2400" dirty="0"/>
              <a:t>The root account has complete, unrestricted access to all resources. Therefore, it is highly recommended not to use the root account for day-to-day activities.</a:t>
            </a:r>
          </a:p>
        </p:txBody>
      </p:sp>
    </p:spTree>
    <p:extLst>
      <p:ext uri="{BB962C8B-B14F-4D97-AF65-F5344CB8AC3E}">
        <p14:creationId xmlns:p14="http://schemas.microsoft.com/office/powerpoint/2010/main" val="16918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13</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Concepts of IAM</a:t>
            </a:r>
          </a:p>
        </p:txBody>
      </p:sp>
      <p:sp>
        <p:nvSpPr>
          <p:cNvPr id="30" name="Rectangle 29"/>
          <p:cNvSpPr/>
          <p:nvPr/>
        </p:nvSpPr>
        <p:spPr>
          <a:xfrm>
            <a:off x="430763" y="1447800"/>
            <a:ext cx="8305800" cy="3847207"/>
          </a:xfrm>
          <a:prstGeom prst="rect">
            <a:avLst/>
          </a:prstGeom>
        </p:spPr>
        <p:txBody>
          <a:bodyPr wrap="square">
            <a:spAutoFit/>
          </a:bodyPr>
          <a:lstStyle/>
          <a:p>
            <a:pPr algn="just"/>
            <a:r>
              <a:rPr lang="en-US" sz="2400" b="1" dirty="0"/>
              <a:t>User: </a:t>
            </a:r>
            <a:r>
              <a:rPr lang="en-US" sz="2000" dirty="0"/>
              <a:t>A person or an application that requires access to various AWS resources to perform designated tasks</a:t>
            </a:r>
          </a:p>
          <a:p>
            <a:pPr algn="just"/>
            <a:r>
              <a:rPr lang="en-US" sz="2400" b="1" dirty="0"/>
              <a:t>Access key: </a:t>
            </a:r>
            <a:r>
              <a:rPr lang="en-US" sz="2000" dirty="0"/>
              <a:t>A 20-character alphanumeric key that acts as an user ID</a:t>
            </a:r>
          </a:p>
          <a:p>
            <a:pPr algn="just"/>
            <a:r>
              <a:rPr lang="en-US" sz="2400" b="1" dirty="0"/>
              <a:t>Secret key: </a:t>
            </a:r>
            <a:r>
              <a:rPr lang="en-US" sz="2000" dirty="0"/>
              <a:t>A 40-character alphanumeric key that acts as a password or secret key</a:t>
            </a:r>
          </a:p>
          <a:p>
            <a:pPr algn="just"/>
            <a:r>
              <a:rPr lang="en-US" sz="2400" b="1" dirty="0"/>
              <a:t>Group: </a:t>
            </a:r>
            <a:r>
              <a:rPr lang="en-US" sz="2000" dirty="0"/>
              <a:t>A collection of IAM users</a:t>
            </a:r>
          </a:p>
          <a:p>
            <a:pPr algn="just"/>
            <a:r>
              <a:rPr lang="en-US" sz="2400" b="1" dirty="0"/>
              <a:t>Role: </a:t>
            </a:r>
            <a:r>
              <a:rPr lang="en-US" sz="2000" dirty="0"/>
              <a:t>An IAM entity that constitute one or more IAM policies defining resource permissions</a:t>
            </a:r>
          </a:p>
          <a:p>
            <a:pPr algn="just"/>
            <a:r>
              <a:rPr lang="en-US" sz="2400" b="1" dirty="0"/>
              <a:t>Policy: </a:t>
            </a:r>
            <a:r>
              <a:rPr lang="en-US" sz="2000" dirty="0"/>
              <a:t>A document written in JSON format that formally states one or more permissions as per the IAM policy standards</a:t>
            </a:r>
          </a:p>
          <a:p>
            <a:pPr algn="just"/>
            <a:endParaRPr lang="en-US" sz="2000" dirty="0"/>
          </a:p>
        </p:txBody>
      </p:sp>
    </p:spTree>
    <p:extLst>
      <p:ext uri="{BB962C8B-B14F-4D97-AF65-F5344CB8AC3E}">
        <p14:creationId xmlns:p14="http://schemas.microsoft.com/office/powerpoint/2010/main" val="301356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14</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pic>
        <p:nvPicPr>
          <p:cNvPr id="2" name="Picture 1">
            <a:extLst>
              <a:ext uri="{FF2B5EF4-FFF2-40B4-BE49-F238E27FC236}">
                <a16:creationId xmlns:a16="http://schemas.microsoft.com/office/drawing/2014/main" id="{14234929-5B6B-4E09-A8B8-2001B2327F42}"/>
              </a:ext>
            </a:extLst>
          </p:cNvPr>
          <p:cNvPicPr>
            <a:picLocks noChangeAspect="1"/>
          </p:cNvPicPr>
          <p:nvPr/>
        </p:nvPicPr>
        <p:blipFill>
          <a:blip r:embed="rId3"/>
          <a:stretch>
            <a:fillRect/>
          </a:stretch>
        </p:blipFill>
        <p:spPr>
          <a:xfrm>
            <a:off x="636494" y="1447800"/>
            <a:ext cx="7871012" cy="4181475"/>
          </a:xfrm>
          <a:prstGeom prst="rect">
            <a:avLst/>
          </a:prstGeom>
        </p:spPr>
      </p:pic>
      <p:sp>
        <p:nvSpPr>
          <p:cNvPr id="3" name="Rectangle 2">
            <a:extLst>
              <a:ext uri="{FF2B5EF4-FFF2-40B4-BE49-F238E27FC236}">
                <a16:creationId xmlns:a16="http://schemas.microsoft.com/office/drawing/2014/main" id="{1D8225D8-27DC-4DA2-B9D6-834F61231F9D}"/>
              </a:ext>
            </a:extLst>
          </p:cNvPr>
          <p:cNvSpPr/>
          <p:nvPr/>
        </p:nvSpPr>
        <p:spPr>
          <a:xfrm>
            <a:off x="5283200" y="4775200"/>
            <a:ext cx="3810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ight Arrow 2">
            <a:extLst>
              <a:ext uri="{FF2B5EF4-FFF2-40B4-BE49-F238E27FC236}">
                <a16:creationId xmlns:a16="http://schemas.microsoft.com/office/drawing/2014/main" id="{A6A99680-B111-45A0-B27F-2A1E316DC1DE}"/>
              </a:ext>
            </a:extLst>
          </p:cNvPr>
          <p:cNvSpPr/>
          <p:nvPr/>
        </p:nvSpPr>
        <p:spPr>
          <a:xfrm>
            <a:off x="4832350" y="466090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6354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15</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pic>
        <p:nvPicPr>
          <p:cNvPr id="4" name="Picture 3">
            <a:extLst>
              <a:ext uri="{FF2B5EF4-FFF2-40B4-BE49-F238E27FC236}">
                <a16:creationId xmlns:a16="http://schemas.microsoft.com/office/drawing/2014/main" id="{ADB4F30C-DFEF-48DF-AB2E-6C70784AAD9C}"/>
              </a:ext>
            </a:extLst>
          </p:cNvPr>
          <p:cNvPicPr>
            <a:picLocks noChangeAspect="1"/>
          </p:cNvPicPr>
          <p:nvPr/>
        </p:nvPicPr>
        <p:blipFill>
          <a:blip r:embed="rId3"/>
          <a:stretch>
            <a:fillRect/>
          </a:stretch>
        </p:blipFill>
        <p:spPr>
          <a:xfrm>
            <a:off x="889747" y="1452562"/>
            <a:ext cx="7440706" cy="3952875"/>
          </a:xfrm>
          <a:prstGeom prst="rect">
            <a:avLst/>
          </a:prstGeom>
        </p:spPr>
      </p:pic>
      <p:sp>
        <p:nvSpPr>
          <p:cNvPr id="8" name="Right Arrow 2">
            <a:extLst>
              <a:ext uri="{FF2B5EF4-FFF2-40B4-BE49-F238E27FC236}">
                <a16:creationId xmlns:a16="http://schemas.microsoft.com/office/drawing/2014/main" id="{34CEB5D6-147B-43BB-A4E2-7CDA1BDEB554}"/>
              </a:ext>
            </a:extLst>
          </p:cNvPr>
          <p:cNvSpPr/>
          <p:nvPr/>
        </p:nvSpPr>
        <p:spPr>
          <a:xfrm>
            <a:off x="642297" y="2809775"/>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8205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16</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pic>
        <p:nvPicPr>
          <p:cNvPr id="2" name="Picture 1">
            <a:extLst>
              <a:ext uri="{FF2B5EF4-FFF2-40B4-BE49-F238E27FC236}">
                <a16:creationId xmlns:a16="http://schemas.microsoft.com/office/drawing/2014/main" id="{0B22E1B5-5E08-4B17-8C0D-1F540C020776}"/>
              </a:ext>
            </a:extLst>
          </p:cNvPr>
          <p:cNvPicPr>
            <a:picLocks noChangeAspect="1"/>
          </p:cNvPicPr>
          <p:nvPr/>
        </p:nvPicPr>
        <p:blipFill>
          <a:blip r:embed="rId3"/>
          <a:stretch>
            <a:fillRect/>
          </a:stretch>
        </p:blipFill>
        <p:spPr>
          <a:xfrm>
            <a:off x="318247" y="1295400"/>
            <a:ext cx="8444753" cy="4486275"/>
          </a:xfrm>
          <a:prstGeom prst="rect">
            <a:avLst/>
          </a:prstGeom>
        </p:spPr>
      </p:pic>
      <p:sp>
        <p:nvSpPr>
          <p:cNvPr id="7" name="Right Arrow 2">
            <a:extLst>
              <a:ext uri="{FF2B5EF4-FFF2-40B4-BE49-F238E27FC236}">
                <a16:creationId xmlns:a16="http://schemas.microsoft.com/office/drawing/2014/main" id="{15B56AC2-A833-47B3-8386-D8A551E9270A}"/>
              </a:ext>
            </a:extLst>
          </p:cNvPr>
          <p:cNvSpPr/>
          <p:nvPr/>
        </p:nvSpPr>
        <p:spPr>
          <a:xfrm>
            <a:off x="1296200" y="2276375"/>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8859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17</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pic>
        <p:nvPicPr>
          <p:cNvPr id="3" name="Picture 2">
            <a:extLst>
              <a:ext uri="{FF2B5EF4-FFF2-40B4-BE49-F238E27FC236}">
                <a16:creationId xmlns:a16="http://schemas.microsoft.com/office/drawing/2014/main" id="{FA5C2F0C-309D-47E4-B620-264D31AC2587}"/>
              </a:ext>
            </a:extLst>
          </p:cNvPr>
          <p:cNvPicPr>
            <a:picLocks noChangeAspect="1"/>
          </p:cNvPicPr>
          <p:nvPr/>
        </p:nvPicPr>
        <p:blipFill>
          <a:blip r:embed="rId3"/>
          <a:stretch>
            <a:fillRect/>
          </a:stretch>
        </p:blipFill>
        <p:spPr>
          <a:xfrm>
            <a:off x="419100" y="1371600"/>
            <a:ext cx="8305800" cy="4412456"/>
          </a:xfrm>
          <a:prstGeom prst="rect">
            <a:avLst/>
          </a:prstGeom>
        </p:spPr>
      </p:pic>
      <p:sp>
        <p:nvSpPr>
          <p:cNvPr id="8" name="Right Arrow 2">
            <a:extLst>
              <a:ext uri="{FF2B5EF4-FFF2-40B4-BE49-F238E27FC236}">
                <a16:creationId xmlns:a16="http://schemas.microsoft.com/office/drawing/2014/main" id="{2847FB3E-534D-4593-A331-C843530CA615}"/>
              </a:ext>
            </a:extLst>
          </p:cNvPr>
          <p:cNvSpPr/>
          <p:nvPr/>
        </p:nvSpPr>
        <p:spPr>
          <a:xfrm rot="5400000">
            <a:off x="8001000" y="5076525"/>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379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18</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pic>
        <p:nvPicPr>
          <p:cNvPr id="2" name="Picture 1">
            <a:extLst>
              <a:ext uri="{FF2B5EF4-FFF2-40B4-BE49-F238E27FC236}">
                <a16:creationId xmlns:a16="http://schemas.microsoft.com/office/drawing/2014/main" id="{35EB38CE-085C-4C3F-9F44-65415D7C6E49}"/>
              </a:ext>
            </a:extLst>
          </p:cNvPr>
          <p:cNvPicPr>
            <a:picLocks noChangeAspect="1"/>
          </p:cNvPicPr>
          <p:nvPr/>
        </p:nvPicPr>
        <p:blipFill>
          <a:blip r:embed="rId3"/>
          <a:stretch>
            <a:fillRect/>
          </a:stretch>
        </p:blipFill>
        <p:spPr>
          <a:xfrm>
            <a:off x="564776" y="1300162"/>
            <a:ext cx="8014447" cy="4257675"/>
          </a:xfrm>
          <a:prstGeom prst="rect">
            <a:avLst/>
          </a:prstGeom>
        </p:spPr>
      </p:pic>
      <p:sp>
        <p:nvSpPr>
          <p:cNvPr id="7" name="Right Arrow 2">
            <a:extLst>
              <a:ext uri="{FF2B5EF4-FFF2-40B4-BE49-F238E27FC236}">
                <a16:creationId xmlns:a16="http://schemas.microsoft.com/office/drawing/2014/main" id="{69AB323A-DA64-4F5A-A190-0EC9D3B9388B}"/>
              </a:ext>
            </a:extLst>
          </p:cNvPr>
          <p:cNvSpPr/>
          <p:nvPr/>
        </p:nvSpPr>
        <p:spPr>
          <a:xfrm>
            <a:off x="1981200" y="365760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ight Arrow 2">
            <a:extLst>
              <a:ext uri="{FF2B5EF4-FFF2-40B4-BE49-F238E27FC236}">
                <a16:creationId xmlns:a16="http://schemas.microsoft.com/office/drawing/2014/main" id="{3FA11664-26C4-4BBC-91DB-7F511AEF6FC7}"/>
              </a:ext>
            </a:extLst>
          </p:cNvPr>
          <p:cNvSpPr/>
          <p:nvPr/>
        </p:nvSpPr>
        <p:spPr>
          <a:xfrm>
            <a:off x="374276" y="281940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ight Arrow 2">
            <a:extLst>
              <a:ext uri="{FF2B5EF4-FFF2-40B4-BE49-F238E27FC236}">
                <a16:creationId xmlns:a16="http://schemas.microsoft.com/office/drawing/2014/main" id="{FA233CEB-7C54-4E37-9477-D71DEFD1E960}"/>
              </a:ext>
            </a:extLst>
          </p:cNvPr>
          <p:cNvSpPr/>
          <p:nvPr/>
        </p:nvSpPr>
        <p:spPr>
          <a:xfrm rot="5400000">
            <a:off x="7896725" y="483910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7701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32C91-BCF5-407A-A400-69E80753CB1F}"/>
              </a:ext>
            </a:extLst>
          </p:cNvPr>
          <p:cNvPicPr>
            <a:picLocks noChangeAspect="1"/>
          </p:cNvPicPr>
          <p:nvPr/>
        </p:nvPicPr>
        <p:blipFill>
          <a:blip r:embed="rId3"/>
          <a:stretch>
            <a:fillRect/>
          </a:stretch>
        </p:blipFill>
        <p:spPr>
          <a:xfrm>
            <a:off x="304802" y="1295400"/>
            <a:ext cx="8686800" cy="4614863"/>
          </a:xfrm>
          <a:prstGeom prst="rect">
            <a:avLst/>
          </a:prstGeom>
        </p:spPr>
      </p:pic>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19</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sp>
        <p:nvSpPr>
          <p:cNvPr id="10" name="Right Arrow 2">
            <a:extLst>
              <a:ext uri="{FF2B5EF4-FFF2-40B4-BE49-F238E27FC236}">
                <a16:creationId xmlns:a16="http://schemas.microsoft.com/office/drawing/2014/main" id="{FA233CEB-7C54-4E37-9477-D71DEFD1E960}"/>
              </a:ext>
            </a:extLst>
          </p:cNvPr>
          <p:cNvSpPr/>
          <p:nvPr/>
        </p:nvSpPr>
        <p:spPr>
          <a:xfrm rot="5400000">
            <a:off x="8193105" y="5177187"/>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2729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a:t>
            </a:fld>
            <a:endParaRPr lang="en-US" sz="2400" dirty="0"/>
          </a:p>
        </p:txBody>
      </p:sp>
      <p:sp>
        <p:nvSpPr>
          <p:cNvPr id="19" name="Rectangle 18"/>
          <p:cNvSpPr/>
          <p:nvPr/>
        </p:nvSpPr>
        <p:spPr>
          <a:xfrm>
            <a:off x="342901" y="2514600"/>
            <a:ext cx="8305800" cy="2123658"/>
          </a:xfrm>
          <a:prstGeom prst="rect">
            <a:avLst/>
          </a:prstGeom>
        </p:spPr>
        <p:txBody>
          <a:bodyPr wrap="square">
            <a:spAutoFit/>
          </a:bodyPr>
          <a:lstStyle/>
          <a:p>
            <a:pPr algn="ctr"/>
            <a:r>
              <a:rPr lang="en-US" sz="6600" b="1" dirty="0"/>
              <a:t>AWS Toolkit for Visual Studio</a:t>
            </a:r>
          </a:p>
        </p:txBody>
      </p:sp>
    </p:spTree>
    <p:extLst>
      <p:ext uri="{BB962C8B-B14F-4D97-AF65-F5344CB8AC3E}">
        <p14:creationId xmlns:p14="http://schemas.microsoft.com/office/powerpoint/2010/main" val="2088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20</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pic>
        <p:nvPicPr>
          <p:cNvPr id="2" name="Picture 1">
            <a:extLst>
              <a:ext uri="{FF2B5EF4-FFF2-40B4-BE49-F238E27FC236}">
                <a16:creationId xmlns:a16="http://schemas.microsoft.com/office/drawing/2014/main" id="{114BBF27-F1BD-4C01-A6B4-F594F7BDA648}"/>
              </a:ext>
            </a:extLst>
          </p:cNvPr>
          <p:cNvPicPr>
            <a:picLocks noChangeAspect="1"/>
          </p:cNvPicPr>
          <p:nvPr/>
        </p:nvPicPr>
        <p:blipFill>
          <a:blip r:embed="rId3"/>
          <a:stretch>
            <a:fillRect/>
          </a:stretch>
        </p:blipFill>
        <p:spPr>
          <a:xfrm>
            <a:off x="762000" y="1447800"/>
            <a:ext cx="8001000" cy="4250531"/>
          </a:xfrm>
          <a:prstGeom prst="rect">
            <a:avLst/>
          </a:prstGeom>
        </p:spPr>
      </p:pic>
      <p:sp>
        <p:nvSpPr>
          <p:cNvPr id="7" name="Right Arrow 2">
            <a:extLst>
              <a:ext uri="{FF2B5EF4-FFF2-40B4-BE49-F238E27FC236}">
                <a16:creationId xmlns:a16="http://schemas.microsoft.com/office/drawing/2014/main" id="{E440F2A6-3F5D-40B4-AA84-630ACFCCD5B1}"/>
              </a:ext>
            </a:extLst>
          </p:cNvPr>
          <p:cNvSpPr/>
          <p:nvPr/>
        </p:nvSpPr>
        <p:spPr>
          <a:xfrm>
            <a:off x="1743776" y="3267063"/>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7255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8B932B-F762-4D3E-A5C6-8D1BE703D5F3}"/>
              </a:ext>
            </a:extLst>
          </p:cNvPr>
          <p:cNvPicPr>
            <a:picLocks noChangeAspect="1"/>
          </p:cNvPicPr>
          <p:nvPr/>
        </p:nvPicPr>
        <p:blipFill>
          <a:blip r:embed="rId3"/>
          <a:stretch>
            <a:fillRect/>
          </a:stretch>
        </p:blipFill>
        <p:spPr>
          <a:xfrm>
            <a:off x="321148" y="1219200"/>
            <a:ext cx="8577903" cy="4557011"/>
          </a:xfrm>
          <a:prstGeom prst="rect">
            <a:avLst/>
          </a:prstGeom>
        </p:spPr>
      </p:pic>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21</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sp>
        <p:nvSpPr>
          <p:cNvPr id="8" name="Right Arrow 2">
            <a:extLst>
              <a:ext uri="{FF2B5EF4-FFF2-40B4-BE49-F238E27FC236}">
                <a16:creationId xmlns:a16="http://schemas.microsoft.com/office/drawing/2014/main" id="{34CEB5D6-147B-43BB-A4E2-7CDA1BDEB554}"/>
              </a:ext>
            </a:extLst>
          </p:cNvPr>
          <p:cNvSpPr/>
          <p:nvPr/>
        </p:nvSpPr>
        <p:spPr>
          <a:xfrm rot="5400000">
            <a:off x="1809550" y="186730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ight Arrow 2">
            <a:extLst>
              <a:ext uri="{FF2B5EF4-FFF2-40B4-BE49-F238E27FC236}">
                <a16:creationId xmlns:a16="http://schemas.microsoft.com/office/drawing/2014/main" id="{990D79C3-ED25-4C2A-B355-5A6C324AD33D}"/>
              </a:ext>
            </a:extLst>
          </p:cNvPr>
          <p:cNvSpPr/>
          <p:nvPr/>
        </p:nvSpPr>
        <p:spPr>
          <a:xfrm>
            <a:off x="54449" y="3005889"/>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8747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22</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pic>
        <p:nvPicPr>
          <p:cNvPr id="2" name="Picture 1">
            <a:extLst>
              <a:ext uri="{FF2B5EF4-FFF2-40B4-BE49-F238E27FC236}">
                <a16:creationId xmlns:a16="http://schemas.microsoft.com/office/drawing/2014/main" id="{3AAC60FD-2852-4D4B-9B9A-D8B96DD01B79}"/>
              </a:ext>
            </a:extLst>
          </p:cNvPr>
          <p:cNvPicPr>
            <a:picLocks noChangeAspect="1"/>
          </p:cNvPicPr>
          <p:nvPr/>
        </p:nvPicPr>
        <p:blipFill>
          <a:blip r:embed="rId3"/>
          <a:stretch>
            <a:fillRect/>
          </a:stretch>
        </p:blipFill>
        <p:spPr>
          <a:xfrm>
            <a:off x="862475" y="1447800"/>
            <a:ext cx="7871012" cy="4181475"/>
          </a:xfrm>
          <a:prstGeom prst="rect">
            <a:avLst/>
          </a:prstGeom>
        </p:spPr>
      </p:pic>
      <p:sp>
        <p:nvSpPr>
          <p:cNvPr id="7" name="Right Arrow 2">
            <a:extLst>
              <a:ext uri="{FF2B5EF4-FFF2-40B4-BE49-F238E27FC236}">
                <a16:creationId xmlns:a16="http://schemas.microsoft.com/office/drawing/2014/main" id="{10890FFB-A31C-4921-A2CB-52772C3378C5}"/>
              </a:ext>
            </a:extLst>
          </p:cNvPr>
          <p:cNvSpPr/>
          <p:nvPr/>
        </p:nvSpPr>
        <p:spPr>
          <a:xfrm rot="5400000">
            <a:off x="7086600" y="480060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3199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23</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pic>
        <p:nvPicPr>
          <p:cNvPr id="3" name="Picture 2">
            <a:extLst>
              <a:ext uri="{FF2B5EF4-FFF2-40B4-BE49-F238E27FC236}">
                <a16:creationId xmlns:a16="http://schemas.microsoft.com/office/drawing/2014/main" id="{6EFFE511-EACF-4C5E-9293-45B930D34B99}"/>
              </a:ext>
            </a:extLst>
          </p:cNvPr>
          <p:cNvPicPr>
            <a:picLocks noChangeAspect="1"/>
          </p:cNvPicPr>
          <p:nvPr/>
        </p:nvPicPr>
        <p:blipFill>
          <a:blip r:embed="rId3"/>
          <a:stretch>
            <a:fillRect/>
          </a:stretch>
        </p:blipFill>
        <p:spPr>
          <a:xfrm>
            <a:off x="533400" y="1488556"/>
            <a:ext cx="8077200" cy="4291013"/>
          </a:xfrm>
          <a:prstGeom prst="rect">
            <a:avLst/>
          </a:prstGeom>
        </p:spPr>
      </p:pic>
      <p:sp>
        <p:nvSpPr>
          <p:cNvPr id="8" name="Right Arrow 2">
            <a:extLst>
              <a:ext uri="{FF2B5EF4-FFF2-40B4-BE49-F238E27FC236}">
                <a16:creationId xmlns:a16="http://schemas.microsoft.com/office/drawing/2014/main" id="{C1F9F7B1-7088-443F-8F1D-05DA0F665777}"/>
              </a:ext>
            </a:extLst>
          </p:cNvPr>
          <p:cNvSpPr/>
          <p:nvPr/>
        </p:nvSpPr>
        <p:spPr>
          <a:xfrm rot="5400000">
            <a:off x="7010400" y="493455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ight Arrow 2">
            <a:extLst>
              <a:ext uri="{FF2B5EF4-FFF2-40B4-BE49-F238E27FC236}">
                <a16:creationId xmlns:a16="http://schemas.microsoft.com/office/drawing/2014/main" id="{42DD041B-4682-4199-94D3-90BDC469F0AF}"/>
              </a:ext>
            </a:extLst>
          </p:cNvPr>
          <p:cNvSpPr/>
          <p:nvPr/>
        </p:nvSpPr>
        <p:spPr>
          <a:xfrm>
            <a:off x="1124550" y="462895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1141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24</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pic>
        <p:nvPicPr>
          <p:cNvPr id="2" name="Picture 1">
            <a:extLst>
              <a:ext uri="{FF2B5EF4-FFF2-40B4-BE49-F238E27FC236}">
                <a16:creationId xmlns:a16="http://schemas.microsoft.com/office/drawing/2014/main" id="{133C7863-2D4F-4F52-8FB3-D0EA84BB5E83}"/>
              </a:ext>
            </a:extLst>
          </p:cNvPr>
          <p:cNvPicPr>
            <a:picLocks noChangeAspect="1"/>
          </p:cNvPicPr>
          <p:nvPr/>
        </p:nvPicPr>
        <p:blipFill>
          <a:blip r:embed="rId3"/>
          <a:stretch>
            <a:fillRect/>
          </a:stretch>
        </p:blipFill>
        <p:spPr>
          <a:xfrm>
            <a:off x="761999" y="1447800"/>
            <a:ext cx="7620001" cy="4048126"/>
          </a:xfrm>
          <a:prstGeom prst="rect">
            <a:avLst/>
          </a:prstGeom>
        </p:spPr>
      </p:pic>
      <p:sp>
        <p:nvSpPr>
          <p:cNvPr id="10" name="Right Arrow 2">
            <a:extLst>
              <a:ext uri="{FF2B5EF4-FFF2-40B4-BE49-F238E27FC236}">
                <a16:creationId xmlns:a16="http://schemas.microsoft.com/office/drawing/2014/main" id="{88F6CF99-A19D-44CB-80BA-DDD967F2E7E1}"/>
              </a:ext>
            </a:extLst>
          </p:cNvPr>
          <p:cNvSpPr/>
          <p:nvPr/>
        </p:nvSpPr>
        <p:spPr>
          <a:xfrm rot="5400000">
            <a:off x="6906125" y="4677075"/>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578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25</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pic>
        <p:nvPicPr>
          <p:cNvPr id="3" name="Picture 2">
            <a:extLst>
              <a:ext uri="{FF2B5EF4-FFF2-40B4-BE49-F238E27FC236}">
                <a16:creationId xmlns:a16="http://schemas.microsoft.com/office/drawing/2014/main" id="{6839BC28-8C57-49F7-B09E-C8EC6AC18341}"/>
              </a:ext>
            </a:extLst>
          </p:cNvPr>
          <p:cNvPicPr>
            <a:picLocks noChangeAspect="1"/>
          </p:cNvPicPr>
          <p:nvPr/>
        </p:nvPicPr>
        <p:blipFill>
          <a:blip r:embed="rId3"/>
          <a:stretch>
            <a:fillRect/>
          </a:stretch>
        </p:blipFill>
        <p:spPr>
          <a:xfrm>
            <a:off x="533400" y="1263253"/>
            <a:ext cx="8153400" cy="4331494"/>
          </a:xfrm>
          <a:prstGeom prst="rect">
            <a:avLst/>
          </a:prstGeom>
        </p:spPr>
      </p:pic>
      <p:sp>
        <p:nvSpPr>
          <p:cNvPr id="7" name="Right Arrow 2">
            <a:extLst>
              <a:ext uri="{FF2B5EF4-FFF2-40B4-BE49-F238E27FC236}">
                <a16:creationId xmlns:a16="http://schemas.microsoft.com/office/drawing/2014/main" id="{B8C05E0B-1E85-40D9-87AD-9B853FDCBF0F}"/>
              </a:ext>
            </a:extLst>
          </p:cNvPr>
          <p:cNvSpPr/>
          <p:nvPr/>
        </p:nvSpPr>
        <p:spPr>
          <a:xfrm rot="5400000">
            <a:off x="7229775" y="4752475"/>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ight Arrow 2">
            <a:extLst>
              <a:ext uri="{FF2B5EF4-FFF2-40B4-BE49-F238E27FC236}">
                <a16:creationId xmlns:a16="http://schemas.microsoft.com/office/drawing/2014/main" id="{0CCAAFB9-2CCA-4CD1-8705-D874E5C83E80}"/>
              </a:ext>
            </a:extLst>
          </p:cNvPr>
          <p:cNvSpPr/>
          <p:nvPr/>
        </p:nvSpPr>
        <p:spPr>
          <a:xfrm rot="16200000">
            <a:off x="5963251" y="4709187"/>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4320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26</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If you want to access the credentials later…</a:t>
            </a:r>
          </a:p>
        </p:txBody>
      </p:sp>
      <p:pic>
        <p:nvPicPr>
          <p:cNvPr id="2" name="Picture 1">
            <a:extLst>
              <a:ext uri="{FF2B5EF4-FFF2-40B4-BE49-F238E27FC236}">
                <a16:creationId xmlns:a16="http://schemas.microsoft.com/office/drawing/2014/main" id="{084488DA-7347-460F-A10D-4E7E97603AF3}"/>
              </a:ext>
            </a:extLst>
          </p:cNvPr>
          <p:cNvPicPr>
            <a:picLocks noChangeAspect="1"/>
          </p:cNvPicPr>
          <p:nvPr/>
        </p:nvPicPr>
        <p:blipFill>
          <a:blip r:embed="rId3"/>
          <a:stretch>
            <a:fillRect/>
          </a:stretch>
        </p:blipFill>
        <p:spPr>
          <a:xfrm>
            <a:off x="609600" y="1452562"/>
            <a:ext cx="7440706" cy="3952875"/>
          </a:xfrm>
          <a:prstGeom prst="rect">
            <a:avLst/>
          </a:prstGeom>
        </p:spPr>
      </p:pic>
    </p:spTree>
    <p:extLst>
      <p:ext uri="{BB962C8B-B14F-4D97-AF65-F5344CB8AC3E}">
        <p14:creationId xmlns:p14="http://schemas.microsoft.com/office/powerpoint/2010/main" val="99860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27</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If you want to access the credentials later…</a:t>
            </a:r>
          </a:p>
        </p:txBody>
      </p:sp>
      <p:pic>
        <p:nvPicPr>
          <p:cNvPr id="3" name="Picture 2">
            <a:extLst>
              <a:ext uri="{FF2B5EF4-FFF2-40B4-BE49-F238E27FC236}">
                <a16:creationId xmlns:a16="http://schemas.microsoft.com/office/drawing/2014/main" id="{A0047EB9-FA5A-4FD3-AB11-B0482BC9659F}"/>
              </a:ext>
            </a:extLst>
          </p:cNvPr>
          <p:cNvPicPr>
            <a:picLocks noChangeAspect="1"/>
          </p:cNvPicPr>
          <p:nvPr/>
        </p:nvPicPr>
        <p:blipFill>
          <a:blip r:embed="rId3"/>
          <a:stretch>
            <a:fillRect/>
          </a:stretch>
        </p:blipFill>
        <p:spPr>
          <a:xfrm>
            <a:off x="779929" y="1524000"/>
            <a:ext cx="7584141" cy="4029075"/>
          </a:xfrm>
          <a:prstGeom prst="rect">
            <a:avLst/>
          </a:prstGeom>
        </p:spPr>
      </p:pic>
      <p:sp>
        <p:nvSpPr>
          <p:cNvPr id="7" name="Right Arrow 2">
            <a:extLst>
              <a:ext uri="{FF2B5EF4-FFF2-40B4-BE49-F238E27FC236}">
                <a16:creationId xmlns:a16="http://schemas.microsoft.com/office/drawing/2014/main" id="{19DACB63-FFE0-4C83-A098-951C35EA9F0D}"/>
              </a:ext>
            </a:extLst>
          </p:cNvPr>
          <p:cNvSpPr/>
          <p:nvPr/>
        </p:nvSpPr>
        <p:spPr>
          <a:xfrm>
            <a:off x="1686025" y="3228875"/>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1499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D39077-7603-40FA-BA0A-567379BF69C6}"/>
              </a:ext>
            </a:extLst>
          </p:cNvPr>
          <p:cNvPicPr>
            <a:picLocks noChangeAspect="1"/>
          </p:cNvPicPr>
          <p:nvPr/>
        </p:nvPicPr>
        <p:blipFill>
          <a:blip r:embed="rId3"/>
          <a:stretch>
            <a:fillRect/>
          </a:stretch>
        </p:blipFill>
        <p:spPr>
          <a:xfrm>
            <a:off x="723900" y="1560482"/>
            <a:ext cx="7696200" cy="4088606"/>
          </a:xfrm>
          <a:prstGeom prst="rect">
            <a:avLst/>
          </a:prstGeom>
        </p:spPr>
      </p:pic>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28</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If you want to access the credentials later…</a:t>
            </a:r>
          </a:p>
        </p:txBody>
      </p:sp>
      <p:sp>
        <p:nvSpPr>
          <p:cNvPr id="7" name="Right Arrow 2">
            <a:extLst>
              <a:ext uri="{FF2B5EF4-FFF2-40B4-BE49-F238E27FC236}">
                <a16:creationId xmlns:a16="http://schemas.microsoft.com/office/drawing/2014/main" id="{19DACB63-FFE0-4C83-A098-951C35EA9F0D}"/>
              </a:ext>
            </a:extLst>
          </p:cNvPr>
          <p:cNvSpPr/>
          <p:nvPr/>
        </p:nvSpPr>
        <p:spPr>
          <a:xfrm>
            <a:off x="1857675" y="3934325"/>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ight Arrow 2">
            <a:extLst>
              <a:ext uri="{FF2B5EF4-FFF2-40B4-BE49-F238E27FC236}">
                <a16:creationId xmlns:a16="http://schemas.microsoft.com/office/drawing/2014/main" id="{7C12E9E1-3A14-45E9-A8EC-FCD3405012F8}"/>
              </a:ext>
            </a:extLst>
          </p:cNvPr>
          <p:cNvSpPr/>
          <p:nvPr/>
        </p:nvSpPr>
        <p:spPr>
          <a:xfrm rot="10800000">
            <a:off x="4286852" y="3934325"/>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ight Arrow 2">
            <a:extLst>
              <a:ext uri="{FF2B5EF4-FFF2-40B4-BE49-F238E27FC236}">
                <a16:creationId xmlns:a16="http://schemas.microsoft.com/office/drawing/2014/main" id="{B900678C-FD36-4396-B2B9-DFDF6C16797B}"/>
              </a:ext>
            </a:extLst>
          </p:cNvPr>
          <p:cNvSpPr/>
          <p:nvPr/>
        </p:nvSpPr>
        <p:spPr>
          <a:xfrm>
            <a:off x="1857675" y="338541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3678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29</a:t>
            </a:fld>
            <a:endParaRPr lang="en-US" sz="2400" dirty="0"/>
          </a:p>
        </p:txBody>
      </p:sp>
      <p:sp>
        <p:nvSpPr>
          <p:cNvPr id="19" name="Rectangle 18"/>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pic>
        <p:nvPicPr>
          <p:cNvPr id="3" name="Picture 2">
            <a:extLst>
              <a:ext uri="{FF2B5EF4-FFF2-40B4-BE49-F238E27FC236}">
                <a16:creationId xmlns:a16="http://schemas.microsoft.com/office/drawing/2014/main" id="{C2CE83E6-8A85-4D56-A184-D70538A2EA50}"/>
              </a:ext>
            </a:extLst>
          </p:cNvPr>
          <p:cNvPicPr>
            <a:picLocks noChangeAspect="1"/>
          </p:cNvPicPr>
          <p:nvPr/>
        </p:nvPicPr>
        <p:blipFill rotWithShape="1">
          <a:blip r:embed="rId3"/>
          <a:srcRect b="9575"/>
          <a:stretch/>
        </p:blipFill>
        <p:spPr>
          <a:xfrm>
            <a:off x="381000" y="1489711"/>
            <a:ext cx="8382000" cy="4263389"/>
          </a:xfrm>
          <a:prstGeom prst="rect">
            <a:avLst/>
          </a:prstGeom>
        </p:spPr>
      </p:pic>
      <p:sp>
        <p:nvSpPr>
          <p:cNvPr id="8" name="Right Arrow 2">
            <a:extLst>
              <a:ext uri="{FF2B5EF4-FFF2-40B4-BE49-F238E27FC236}">
                <a16:creationId xmlns:a16="http://schemas.microsoft.com/office/drawing/2014/main" id="{0469EBB0-C24D-4E2C-8FFB-4C8B434E5EC2}"/>
              </a:ext>
            </a:extLst>
          </p:cNvPr>
          <p:cNvSpPr/>
          <p:nvPr/>
        </p:nvSpPr>
        <p:spPr>
          <a:xfrm rot="5400000">
            <a:off x="6590900" y="4848725"/>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330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AWS Toolkit for Visual Studio</a:t>
            </a:r>
          </a:p>
        </p:txBody>
      </p:sp>
      <p:sp>
        <p:nvSpPr>
          <p:cNvPr id="30" name="Rectangle 29"/>
          <p:cNvSpPr/>
          <p:nvPr/>
        </p:nvSpPr>
        <p:spPr>
          <a:xfrm>
            <a:off x="430763" y="1447800"/>
            <a:ext cx="8305800" cy="2308324"/>
          </a:xfrm>
          <a:prstGeom prst="rect">
            <a:avLst/>
          </a:prstGeom>
        </p:spPr>
        <p:txBody>
          <a:bodyPr wrap="square">
            <a:spAutoFit/>
          </a:bodyPr>
          <a:lstStyle/>
          <a:p>
            <a:pPr algn="just"/>
            <a:r>
              <a:rPr lang="en-US" sz="2400" dirty="0"/>
              <a:t>The AWS Toolkit for Visual Studio is an extension for Microsoft Visual Studio running on Microsoft Windows that makes it easier for developers to develop, debug, and deploy .NET applications using Amazon Web Services.</a:t>
            </a:r>
          </a:p>
          <a:p>
            <a:pPr marL="118872" indent="0" algn="just">
              <a:buNone/>
            </a:pPr>
            <a:endParaRPr lang="en-US" sz="2400" dirty="0"/>
          </a:p>
          <a:p>
            <a:pPr algn="just"/>
            <a:endParaRPr lang="en-US" sz="2400" dirty="0"/>
          </a:p>
        </p:txBody>
      </p:sp>
    </p:spTree>
    <p:extLst>
      <p:ext uri="{BB962C8B-B14F-4D97-AF65-F5344CB8AC3E}">
        <p14:creationId xmlns:p14="http://schemas.microsoft.com/office/powerpoint/2010/main" val="406353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30</a:t>
            </a:fld>
            <a:endParaRPr lang="en-US" sz="2400" dirty="0"/>
          </a:p>
        </p:txBody>
      </p:sp>
      <p:sp>
        <p:nvSpPr>
          <p:cNvPr id="19" name="Rectangle 18"/>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pic>
        <p:nvPicPr>
          <p:cNvPr id="2" name="Picture 1">
            <a:extLst>
              <a:ext uri="{FF2B5EF4-FFF2-40B4-BE49-F238E27FC236}">
                <a16:creationId xmlns:a16="http://schemas.microsoft.com/office/drawing/2014/main" id="{923B16A1-1D92-4D77-992F-9E29339A607F}"/>
              </a:ext>
            </a:extLst>
          </p:cNvPr>
          <p:cNvPicPr>
            <a:picLocks noChangeAspect="1"/>
          </p:cNvPicPr>
          <p:nvPr/>
        </p:nvPicPr>
        <p:blipFill>
          <a:blip r:embed="rId3"/>
          <a:stretch>
            <a:fillRect/>
          </a:stretch>
        </p:blipFill>
        <p:spPr>
          <a:xfrm>
            <a:off x="776287" y="1524000"/>
            <a:ext cx="7667625" cy="4191000"/>
          </a:xfrm>
          <a:prstGeom prst="rect">
            <a:avLst/>
          </a:prstGeom>
        </p:spPr>
      </p:pic>
      <p:sp>
        <p:nvSpPr>
          <p:cNvPr id="7" name="Right Arrow 2">
            <a:extLst>
              <a:ext uri="{FF2B5EF4-FFF2-40B4-BE49-F238E27FC236}">
                <a16:creationId xmlns:a16="http://schemas.microsoft.com/office/drawing/2014/main" id="{0301C861-99C4-4F3B-A218-3224CB0F0CE2}"/>
              </a:ext>
            </a:extLst>
          </p:cNvPr>
          <p:cNvSpPr/>
          <p:nvPr/>
        </p:nvSpPr>
        <p:spPr>
          <a:xfrm rot="10800000">
            <a:off x="3886200" y="323850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949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31</a:t>
            </a:fld>
            <a:endParaRPr lang="en-US" sz="2400" dirty="0"/>
          </a:p>
        </p:txBody>
      </p:sp>
      <p:pic>
        <p:nvPicPr>
          <p:cNvPr id="4" name="Picture 3">
            <a:extLst>
              <a:ext uri="{FF2B5EF4-FFF2-40B4-BE49-F238E27FC236}">
                <a16:creationId xmlns:a16="http://schemas.microsoft.com/office/drawing/2014/main" id="{4B265BEF-1BEF-462E-A984-DA1F899A40BB}"/>
              </a:ext>
            </a:extLst>
          </p:cNvPr>
          <p:cNvPicPr>
            <a:picLocks noChangeAspect="1"/>
          </p:cNvPicPr>
          <p:nvPr/>
        </p:nvPicPr>
        <p:blipFill>
          <a:blip r:embed="rId3"/>
          <a:stretch>
            <a:fillRect/>
          </a:stretch>
        </p:blipFill>
        <p:spPr>
          <a:xfrm>
            <a:off x="990600" y="1393031"/>
            <a:ext cx="7239000" cy="4071938"/>
          </a:xfrm>
          <a:prstGeom prst="rect">
            <a:avLst/>
          </a:prstGeom>
        </p:spPr>
      </p:pic>
      <p:sp>
        <p:nvSpPr>
          <p:cNvPr id="10" name="Right Arrow 2">
            <a:extLst>
              <a:ext uri="{FF2B5EF4-FFF2-40B4-BE49-F238E27FC236}">
                <a16:creationId xmlns:a16="http://schemas.microsoft.com/office/drawing/2014/main" id="{B7BB9C9A-8CBD-40A8-A445-5BF3B105DCCE}"/>
              </a:ext>
            </a:extLst>
          </p:cNvPr>
          <p:cNvSpPr/>
          <p:nvPr/>
        </p:nvSpPr>
        <p:spPr>
          <a:xfrm>
            <a:off x="4193006" y="4005715"/>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8B6BC6D3-655B-4544-A024-AB51B3574836}"/>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Tree>
    <p:extLst>
      <p:ext uri="{BB962C8B-B14F-4D97-AF65-F5344CB8AC3E}">
        <p14:creationId xmlns:p14="http://schemas.microsoft.com/office/powerpoint/2010/main" val="223045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32</a:t>
            </a:fld>
            <a:endParaRPr lang="en-US" sz="2400" dirty="0"/>
          </a:p>
        </p:txBody>
      </p:sp>
      <p:pic>
        <p:nvPicPr>
          <p:cNvPr id="3" name="Picture 2">
            <a:extLst>
              <a:ext uri="{FF2B5EF4-FFF2-40B4-BE49-F238E27FC236}">
                <a16:creationId xmlns:a16="http://schemas.microsoft.com/office/drawing/2014/main" id="{DFFBA072-AEC7-4CC8-9445-CF325FB0D170}"/>
              </a:ext>
            </a:extLst>
          </p:cNvPr>
          <p:cNvPicPr>
            <a:picLocks noChangeAspect="1"/>
          </p:cNvPicPr>
          <p:nvPr/>
        </p:nvPicPr>
        <p:blipFill>
          <a:blip r:embed="rId3"/>
          <a:stretch>
            <a:fillRect/>
          </a:stretch>
        </p:blipFill>
        <p:spPr>
          <a:xfrm>
            <a:off x="1207619" y="1759014"/>
            <a:ext cx="6791325" cy="4330572"/>
          </a:xfrm>
          <a:prstGeom prst="rect">
            <a:avLst/>
          </a:prstGeom>
        </p:spPr>
      </p:pic>
      <p:sp>
        <p:nvSpPr>
          <p:cNvPr id="8" name="Right Arrow 2">
            <a:extLst>
              <a:ext uri="{FF2B5EF4-FFF2-40B4-BE49-F238E27FC236}">
                <a16:creationId xmlns:a16="http://schemas.microsoft.com/office/drawing/2014/main" id="{A3798CBE-45DB-4EB7-A8D8-6ADC26917DA7}"/>
              </a:ext>
            </a:extLst>
          </p:cNvPr>
          <p:cNvSpPr/>
          <p:nvPr/>
        </p:nvSpPr>
        <p:spPr>
          <a:xfrm>
            <a:off x="1076425" y="4019350"/>
            <a:ext cx="381000" cy="3810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6F16F9F-B412-4FAE-AFF0-D5D9DC2D7C77}"/>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Tree>
    <p:extLst>
      <p:ext uri="{BB962C8B-B14F-4D97-AF65-F5344CB8AC3E}">
        <p14:creationId xmlns:p14="http://schemas.microsoft.com/office/powerpoint/2010/main" val="207439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33</a:t>
            </a:fld>
            <a:endParaRPr lang="en-US" sz="2400" dirty="0"/>
          </a:p>
        </p:txBody>
      </p:sp>
      <p:pic>
        <p:nvPicPr>
          <p:cNvPr id="2" name="Picture 1">
            <a:extLst>
              <a:ext uri="{FF2B5EF4-FFF2-40B4-BE49-F238E27FC236}">
                <a16:creationId xmlns:a16="http://schemas.microsoft.com/office/drawing/2014/main" id="{E3DDD068-1050-4FB3-A67D-CF9DBF60A0BC}"/>
              </a:ext>
            </a:extLst>
          </p:cNvPr>
          <p:cNvPicPr>
            <a:picLocks noChangeAspect="1"/>
          </p:cNvPicPr>
          <p:nvPr/>
        </p:nvPicPr>
        <p:blipFill>
          <a:blip r:embed="rId3"/>
          <a:stretch>
            <a:fillRect/>
          </a:stretch>
        </p:blipFill>
        <p:spPr>
          <a:xfrm>
            <a:off x="685800" y="2362200"/>
            <a:ext cx="7427804" cy="2972886"/>
          </a:xfrm>
          <a:prstGeom prst="rect">
            <a:avLst/>
          </a:prstGeom>
        </p:spPr>
      </p:pic>
      <p:sp>
        <p:nvSpPr>
          <p:cNvPr id="7" name="Rectangle 6">
            <a:extLst>
              <a:ext uri="{FF2B5EF4-FFF2-40B4-BE49-F238E27FC236}">
                <a16:creationId xmlns:a16="http://schemas.microsoft.com/office/drawing/2014/main" id="{30C4DE8C-3833-480B-854C-320E401EB0FC}"/>
              </a:ext>
            </a:extLst>
          </p:cNvPr>
          <p:cNvSpPr/>
          <p:nvPr/>
        </p:nvSpPr>
        <p:spPr>
          <a:xfrm>
            <a:off x="430763" y="1447800"/>
            <a:ext cx="8305800" cy="1138773"/>
          </a:xfrm>
          <a:prstGeom prst="rect">
            <a:avLst/>
          </a:prstGeom>
        </p:spPr>
        <p:txBody>
          <a:bodyPr wrap="square">
            <a:spAutoFit/>
          </a:bodyPr>
          <a:lstStyle/>
          <a:p>
            <a:pPr algn="just"/>
            <a:r>
              <a:rPr lang="en-US" sz="2400" b="1" dirty="0"/>
              <a:t>For the Account Number, you should go to your account setting…</a:t>
            </a:r>
            <a:endParaRPr lang="en-US" sz="2000" dirty="0"/>
          </a:p>
          <a:p>
            <a:pPr algn="just"/>
            <a:endParaRPr lang="en-US" sz="2000" dirty="0"/>
          </a:p>
        </p:txBody>
      </p:sp>
      <p:sp>
        <p:nvSpPr>
          <p:cNvPr id="8" name="Right Arrow 2">
            <a:extLst>
              <a:ext uri="{FF2B5EF4-FFF2-40B4-BE49-F238E27FC236}">
                <a16:creationId xmlns:a16="http://schemas.microsoft.com/office/drawing/2014/main" id="{29704A6D-119F-4655-AC22-D2D9B5A22C15}"/>
              </a:ext>
            </a:extLst>
          </p:cNvPr>
          <p:cNvSpPr/>
          <p:nvPr/>
        </p:nvSpPr>
        <p:spPr>
          <a:xfrm>
            <a:off x="2209800" y="3560579"/>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47005FAD-A27B-4395-9B4F-56A4B2012121}"/>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Tree>
    <p:extLst>
      <p:ext uri="{BB962C8B-B14F-4D97-AF65-F5344CB8AC3E}">
        <p14:creationId xmlns:p14="http://schemas.microsoft.com/office/powerpoint/2010/main" val="237592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34</a:t>
            </a:fld>
            <a:endParaRPr lang="en-US" sz="2400" dirty="0"/>
          </a:p>
        </p:txBody>
      </p:sp>
      <p:pic>
        <p:nvPicPr>
          <p:cNvPr id="3" name="Picture 2">
            <a:extLst>
              <a:ext uri="{FF2B5EF4-FFF2-40B4-BE49-F238E27FC236}">
                <a16:creationId xmlns:a16="http://schemas.microsoft.com/office/drawing/2014/main" id="{2C7171E1-C294-4A91-B275-B7BF5697A784}"/>
              </a:ext>
            </a:extLst>
          </p:cNvPr>
          <p:cNvPicPr>
            <a:picLocks noChangeAspect="1"/>
          </p:cNvPicPr>
          <p:nvPr/>
        </p:nvPicPr>
        <p:blipFill>
          <a:blip r:embed="rId3"/>
          <a:stretch>
            <a:fillRect/>
          </a:stretch>
        </p:blipFill>
        <p:spPr>
          <a:xfrm>
            <a:off x="1845468" y="1673414"/>
            <a:ext cx="5453063" cy="3511171"/>
          </a:xfrm>
          <a:prstGeom prst="rect">
            <a:avLst/>
          </a:prstGeom>
        </p:spPr>
      </p:pic>
      <p:sp>
        <p:nvSpPr>
          <p:cNvPr id="9" name="Rectangle 8">
            <a:extLst>
              <a:ext uri="{FF2B5EF4-FFF2-40B4-BE49-F238E27FC236}">
                <a16:creationId xmlns:a16="http://schemas.microsoft.com/office/drawing/2014/main" id="{FE387C36-2B59-4046-860D-C5C52D8E3050}"/>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Tree>
    <p:extLst>
      <p:ext uri="{BB962C8B-B14F-4D97-AF65-F5344CB8AC3E}">
        <p14:creationId xmlns:p14="http://schemas.microsoft.com/office/powerpoint/2010/main" val="159740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35</a:t>
            </a:fld>
            <a:endParaRPr lang="en-US" sz="2400" dirty="0"/>
          </a:p>
        </p:txBody>
      </p:sp>
      <p:pic>
        <p:nvPicPr>
          <p:cNvPr id="2" name="Picture 1">
            <a:extLst>
              <a:ext uri="{FF2B5EF4-FFF2-40B4-BE49-F238E27FC236}">
                <a16:creationId xmlns:a16="http://schemas.microsoft.com/office/drawing/2014/main" id="{178DFC66-14A3-4EEF-A0DE-8AF0D41F4418}"/>
              </a:ext>
            </a:extLst>
          </p:cNvPr>
          <p:cNvPicPr>
            <a:picLocks noChangeAspect="1"/>
          </p:cNvPicPr>
          <p:nvPr/>
        </p:nvPicPr>
        <p:blipFill>
          <a:blip r:embed="rId3"/>
          <a:stretch>
            <a:fillRect/>
          </a:stretch>
        </p:blipFill>
        <p:spPr>
          <a:xfrm>
            <a:off x="738187" y="1333500"/>
            <a:ext cx="7667625" cy="4191000"/>
          </a:xfrm>
          <a:prstGeom prst="rect">
            <a:avLst/>
          </a:prstGeom>
        </p:spPr>
      </p:pic>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Tree>
    <p:extLst>
      <p:ext uri="{BB962C8B-B14F-4D97-AF65-F5344CB8AC3E}">
        <p14:creationId xmlns:p14="http://schemas.microsoft.com/office/powerpoint/2010/main" val="23736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36</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pic>
        <p:nvPicPr>
          <p:cNvPr id="3" name="Picture 2">
            <a:extLst>
              <a:ext uri="{FF2B5EF4-FFF2-40B4-BE49-F238E27FC236}">
                <a16:creationId xmlns:a16="http://schemas.microsoft.com/office/drawing/2014/main" id="{1527DFC4-B499-44A5-9E79-94B5E107D84A}"/>
              </a:ext>
            </a:extLst>
          </p:cNvPr>
          <p:cNvPicPr>
            <a:picLocks noChangeAspect="1"/>
          </p:cNvPicPr>
          <p:nvPr/>
        </p:nvPicPr>
        <p:blipFill>
          <a:blip r:embed="rId3"/>
          <a:stretch>
            <a:fillRect/>
          </a:stretch>
        </p:blipFill>
        <p:spPr>
          <a:xfrm>
            <a:off x="800100" y="1600200"/>
            <a:ext cx="7543800" cy="4047703"/>
          </a:xfrm>
          <a:prstGeom prst="rect">
            <a:avLst/>
          </a:prstGeom>
        </p:spPr>
      </p:pic>
    </p:spTree>
    <p:extLst>
      <p:ext uri="{BB962C8B-B14F-4D97-AF65-F5344CB8AC3E}">
        <p14:creationId xmlns:p14="http://schemas.microsoft.com/office/powerpoint/2010/main" val="241053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37</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pic>
        <p:nvPicPr>
          <p:cNvPr id="2" name="Picture 1">
            <a:extLst>
              <a:ext uri="{FF2B5EF4-FFF2-40B4-BE49-F238E27FC236}">
                <a16:creationId xmlns:a16="http://schemas.microsoft.com/office/drawing/2014/main" id="{1F3506AF-1578-4376-ADC7-55E53B396CFA}"/>
              </a:ext>
            </a:extLst>
          </p:cNvPr>
          <p:cNvPicPr>
            <a:picLocks noChangeAspect="1"/>
          </p:cNvPicPr>
          <p:nvPr/>
        </p:nvPicPr>
        <p:blipFill>
          <a:blip r:embed="rId3"/>
          <a:stretch>
            <a:fillRect/>
          </a:stretch>
        </p:blipFill>
        <p:spPr>
          <a:xfrm>
            <a:off x="952500" y="2057400"/>
            <a:ext cx="7239000" cy="3845719"/>
          </a:xfrm>
          <a:prstGeom prst="rect">
            <a:avLst/>
          </a:prstGeom>
        </p:spPr>
      </p:pic>
      <p:sp>
        <p:nvSpPr>
          <p:cNvPr id="8" name="Rectangle 7">
            <a:extLst>
              <a:ext uri="{FF2B5EF4-FFF2-40B4-BE49-F238E27FC236}">
                <a16:creationId xmlns:a16="http://schemas.microsoft.com/office/drawing/2014/main" id="{15D3C66C-244F-4C71-B018-53E7059F95CC}"/>
              </a:ext>
            </a:extLst>
          </p:cNvPr>
          <p:cNvSpPr/>
          <p:nvPr/>
        </p:nvSpPr>
        <p:spPr>
          <a:xfrm>
            <a:off x="430763" y="1447800"/>
            <a:ext cx="8305800" cy="769441"/>
          </a:xfrm>
          <a:prstGeom prst="rect">
            <a:avLst/>
          </a:prstGeom>
        </p:spPr>
        <p:txBody>
          <a:bodyPr wrap="square">
            <a:spAutoFit/>
          </a:bodyPr>
          <a:lstStyle/>
          <a:p>
            <a:pPr algn="just"/>
            <a:r>
              <a:rPr lang="en-US" sz="2400" b="1" dirty="0"/>
              <a:t>Before writing and running any code…</a:t>
            </a:r>
            <a:endParaRPr lang="en-US" sz="2000" dirty="0"/>
          </a:p>
          <a:p>
            <a:pPr algn="just"/>
            <a:endParaRPr lang="en-US" sz="2000" dirty="0"/>
          </a:p>
        </p:txBody>
      </p:sp>
    </p:spTree>
    <p:extLst>
      <p:ext uri="{BB962C8B-B14F-4D97-AF65-F5344CB8AC3E}">
        <p14:creationId xmlns:p14="http://schemas.microsoft.com/office/powerpoint/2010/main" val="375035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38</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
        <p:nvSpPr>
          <p:cNvPr id="8" name="Rectangle 7">
            <a:extLst>
              <a:ext uri="{FF2B5EF4-FFF2-40B4-BE49-F238E27FC236}">
                <a16:creationId xmlns:a16="http://schemas.microsoft.com/office/drawing/2014/main" id="{15D3C66C-244F-4C71-B018-53E7059F95CC}"/>
              </a:ext>
            </a:extLst>
          </p:cNvPr>
          <p:cNvSpPr/>
          <p:nvPr/>
        </p:nvSpPr>
        <p:spPr>
          <a:xfrm>
            <a:off x="430763" y="1447800"/>
            <a:ext cx="8305800" cy="461665"/>
          </a:xfrm>
          <a:prstGeom prst="rect">
            <a:avLst/>
          </a:prstGeom>
        </p:spPr>
        <p:txBody>
          <a:bodyPr wrap="square">
            <a:spAutoFit/>
          </a:bodyPr>
          <a:lstStyle/>
          <a:p>
            <a:pPr algn="just"/>
            <a:r>
              <a:rPr lang="en-US" sz="2400" b="1" dirty="0"/>
              <a:t>Creating one bucket…</a:t>
            </a:r>
            <a:endParaRPr lang="en-US" sz="2000" dirty="0"/>
          </a:p>
        </p:txBody>
      </p:sp>
      <p:pic>
        <p:nvPicPr>
          <p:cNvPr id="3" name="Picture 2">
            <a:extLst>
              <a:ext uri="{FF2B5EF4-FFF2-40B4-BE49-F238E27FC236}">
                <a16:creationId xmlns:a16="http://schemas.microsoft.com/office/drawing/2014/main" id="{AC1A872E-680A-4E34-AA0C-C91131BAD0AE}"/>
              </a:ext>
            </a:extLst>
          </p:cNvPr>
          <p:cNvPicPr>
            <a:picLocks noChangeAspect="1"/>
          </p:cNvPicPr>
          <p:nvPr/>
        </p:nvPicPr>
        <p:blipFill>
          <a:blip r:embed="rId3"/>
          <a:stretch>
            <a:fillRect/>
          </a:stretch>
        </p:blipFill>
        <p:spPr>
          <a:xfrm>
            <a:off x="838200" y="2097280"/>
            <a:ext cx="7467600" cy="3967163"/>
          </a:xfrm>
          <a:prstGeom prst="rect">
            <a:avLst/>
          </a:prstGeom>
        </p:spPr>
      </p:pic>
    </p:spTree>
    <p:extLst>
      <p:ext uri="{BB962C8B-B14F-4D97-AF65-F5344CB8AC3E}">
        <p14:creationId xmlns:p14="http://schemas.microsoft.com/office/powerpoint/2010/main" val="31389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39</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
        <p:nvSpPr>
          <p:cNvPr id="8" name="Rectangle 7">
            <a:extLst>
              <a:ext uri="{FF2B5EF4-FFF2-40B4-BE49-F238E27FC236}">
                <a16:creationId xmlns:a16="http://schemas.microsoft.com/office/drawing/2014/main" id="{15D3C66C-244F-4C71-B018-53E7059F95CC}"/>
              </a:ext>
            </a:extLst>
          </p:cNvPr>
          <p:cNvSpPr/>
          <p:nvPr/>
        </p:nvSpPr>
        <p:spPr>
          <a:xfrm>
            <a:off x="430763" y="1447800"/>
            <a:ext cx="8305800" cy="461665"/>
          </a:xfrm>
          <a:prstGeom prst="rect">
            <a:avLst/>
          </a:prstGeom>
        </p:spPr>
        <p:txBody>
          <a:bodyPr wrap="square">
            <a:spAutoFit/>
          </a:bodyPr>
          <a:lstStyle/>
          <a:p>
            <a:pPr algn="just"/>
            <a:r>
              <a:rPr lang="en-US" sz="2400" b="1" dirty="0"/>
              <a:t>Creating one bucket…</a:t>
            </a:r>
            <a:endParaRPr lang="en-US" sz="2000" dirty="0"/>
          </a:p>
        </p:txBody>
      </p:sp>
      <p:pic>
        <p:nvPicPr>
          <p:cNvPr id="2" name="Picture 1">
            <a:extLst>
              <a:ext uri="{FF2B5EF4-FFF2-40B4-BE49-F238E27FC236}">
                <a16:creationId xmlns:a16="http://schemas.microsoft.com/office/drawing/2014/main" id="{FA206896-DE5B-4AAD-BB1F-8F9274C11D98}"/>
              </a:ext>
            </a:extLst>
          </p:cNvPr>
          <p:cNvPicPr>
            <a:picLocks noChangeAspect="1"/>
          </p:cNvPicPr>
          <p:nvPr/>
        </p:nvPicPr>
        <p:blipFill>
          <a:blip r:embed="rId3"/>
          <a:stretch>
            <a:fillRect/>
          </a:stretch>
        </p:blipFill>
        <p:spPr>
          <a:xfrm>
            <a:off x="907032" y="2091422"/>
            <a:ext cx="7406135" cy="3934509"/>
          </a:xfrm>
          <a:prstGeom prst="rect">
            <a:avLst/>
          </a:prstGeom>
        </p:spPr>
      </p:pic>
    </p:spTree>
    <p:extLst>
      <p:ext uri="{BB962C8B-B14F-4D97-AF65-F5344CB8AC3E}">
        <p14:creationId xmlns:p14="http://schemas.microsoft.com/office/powerpoint/2010/main" val="85731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AWS Toolkit for Visual Studio</a:t>
            </a:r>
          </a:p>
        </p:txBody>
      </p:sp>
      <p:sp>
        <p:nvSpPr>
          <p:cNvPr id="30" name="Rectangle 29"/>
          <p:cNvSpPr/>
          <p:nvPr/>
        </p:nvSpPr>
        <p:spPr>
          <a:xfrm>
            <a:off x="430763" y="1447800"/>
            <a:ext cx="8305800" cy="1569660"/>
          </a:xfrm>
          <a:prstGeom prst="rect">
            <a:avLst/>
          </a:prstGeom>
        </p:spPr>
        <p:txBody>
          <a:bodyPr wrap="square">
            <a:spAutoFit/>
          </a:bodyPr>
          <a:lstStyle/>
          <a:p>
            <a:pPr algn="just"/>
            <a:r>
              <a:rPr lang="en-US" sz="2400" dirty="0"/>
              <a:t>Go to the following URL:</a:t>
            </a:r>
          </a:p>
          <a:p>
            <a:pPr algn="just"/>
            <a:endParaRPr lang="en-US" sz="2400" dirty="0"/>
          </a:p>
          <a:p>
            <a:pPr algn="just"/>
            <a:r>
              <a:rPr lang="en-US" sz="2400" dirty="0">
                <a:hlinkClick r:id="rId3"/>
              </a:rPr>
              <a:t>https://aws.amazon.com/visualstudio/</a:t>
            </a:r>
            <a:endParaRPr lang="en-US" sz="2400" dirty="0"/>
          </a:p>
          <a:p>
            <a:pPr algn="just"/>
            <a:endParaRPr lang="en-US" sz="2400" dirty="0"/>
          </a:p>
        </p:txBody>
      </p:sp>
    </p:spTree>
    <p:extLst>
      <p:ext uri="{BB962C8B-B14F-4D97-AF65-F5344CB8AC3E}">
        <p14:creationId xmlns:p14="http://schemas.microsoft.com/office/powerpoint/2010/main" val="188012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40</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
        <p:nvSpPr>
          <p:cNvPr id="8" name="Rectangle 7">
            <a:extLst>
              <a:ext uri="{FF2B5EF4-FFF2-40B4-BE49-F238E27FC236}">
                <a16:creationId xmlns:a16="http://schemas.microsoft.com/office/drawing/2014/main" id="{15D3C66C-244F-4C71-B018-53E7059F95CC}"/>
              </a:ext>
            </a:extLst>
          </p:cNvPr>
          <p:cNvSpPr/>
          <p:nvPr/>
        </p:nvSpPr>
        <p:spPr>
          <a:xfrm>
            <a:off x="430763" y="1447800"/>
            <a:ext cx="8305800" cy="461665"/>
          </a:xfrm>
          <a:prstGeom prst="rect">
            <a:avLst/>
          </a:prstGeom>
        </p:spPr>
        <p:txBody>
          <a:bodyPr wrap="square">
            <a:spAutoFit/>
          </a:bodyPr>
          <a:lstStyle/>
          <a:p>
            <a:pPr algn="just"/>
            <a:r>
              <a:rPr lang="en-US" sz="2400" b="1" dirty="0"/>
              <a:t>Creating one bucket…</a:t>
            </a:r>
            <a:endParaRPr lang="en-US" sz="2000" dirty="0"/>
          </a:p>
        </p:txBody>
      </p:sp>
      <p:pic>
        <p:nvPicPr>
          <p:cNvPr id="3" name="Picture 2">
            <a:extLst>
              <a:ext uri="{FF2B5EF4-FFF2-40B4-BE49-F238E27FC236}">
                <a16:creationId xmlns:a16="http://schemas.microsoft.com/office/drawing/2014/main" id="{BF67525A-26E7-4EED-AF48-13CC33845F88}"/>
              </a:ext>
            </a:extLst>
          </p:cNvPr>
          <p:cNvPicPr>
            <a:picLocks noChangeAspect="1"/>
          </p:cNvPicPr>
          <p:nvPr/>
        </p:nvPicPr>
        <p:blipFill>
          <a:blip r:embed="rId3"/>
          <a:stretch>
            <a:fillRect/>
          </a:stretch>
        </p:blipFill>
        <p:spPr>
          <a:xfrm>
            <a:off x="531159" y="2011945"/>
            <a:ext cx="8157882" cy="4333875"/>
          </a:xfrm>
          <a:prstGeom prst="rect">
            <a:avLst/>
          </a:prstGeom>
        </p:spPr>
      </p:pic>
    </p:spTree>
    <p:extLst>
      <p:ext uri="{BB962C8B-B14F-4D97-AF65-F5344CB8AC3E}">
        <p14:creationId xmlns:p14="http://schemas.microsoft.com/office/powerpoint/2010/main" val="177676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41</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
        <p:nvSpPr>
          <p:cNvPr id="8" name="Rectangle 7">
            <a:extLst>
              <a:ext uri="{FF2B5EF4-FFF2-40B4-BE49-F238E27FC236}">
                <a16:creationId xmlns:a16="http://schemas.microsoft.com/office/drawing/2014/main" id="{15D3C66C-244F-4C71-B018-53E7059F95CC}"/>
              </a:ext>
            </a:extLst>
          </p:cNvPr>
          <p:cNvSpPr/>
          <p:nvPr/>
        </p:nvSpPr>
        <p:spPr>
          <a:xfrm>
            <a:off x="430763" y="1447800"/>
            <a:ext cx="8305800" cy="461665"/>
          </a:xfrm>
          <a:prstGeom prst="rect">
            <a:avLst/>
          </a:prstGeom>
        </p:spPr>
        <p:txBody>
          <a:bodyPr wrap="square">
            <a:spAutoFit/>
          </a:bodyPr>
          <a:lstStyle/>
          <a:p>
            <a:pPr algn="just"/>
            <a:r>
              <a:rPr lang="en-US" sz="2400" b="1" dirty="0"/>
              <a:t>Creating one bucket…</a:t>
            </a:r>
            <a:endParaRPr lang="en-US" sz="2000" dirty="0"/>
          </a:p>
        </p:txBody>
      </p:sp>
      <p:pic>
        <p:nvPicPr>
          <p:cNvPr id="2" name="Picture 1">
            <a:extLst>
              <a:ext uri="{FF2B5EF4-FFF2-40B4-BE49-F238E27FC236}">
                <a16:creationId xmlns:a16="http://schemas.microsoft.com/office/drawing/2014/main" id="{55BD230F-0B61-430B-9754-D1B3AA9C52B9}"/>
              </a:ext>
            </a:extLst>
          </p:cNvPr>
          <p:cNvPicPr>
            <a:picLocks noChangeAspect="1"/>
          </p:cNvPicPr>
          <p:nvPr/>
        </p:nvPicPr>
        <p:blipFill>
          <a:blip r:embed="rId3"/>
          <a:stretch>
            <a:fillRect/>
          </a:stretch>
        </p:blipFill>
        <p:spPr>
          <a:xfrm>
            <a:off x="430763" y="2000250"/>
            <a:ext cx="8179838" cy="4345539"/>
          </a:xfrm>
          <a:prstGeom prst="rect">
            <a:avLst/>
          </a:prstGeom>
        </p:spPr>
      </p:pic>
      <p:sp>
        <p:nvSpPr>
          <p:cNvPr id="9" name="Right Arrow 2">
            <a:extLst>
              <a:ext uri="{FF2B5EF4-FFF2-40B4-BE49-F238E27FC236}">
                <a16:creationId xmlns:a16="http://schemas.microsoft.com/office/drawing/2014/main" id="{925486C9-6C5A-4B1A-AFFD-A6998FAE9931}"/>
              </a:ext>
            </a:extLst>
          </p:cNvPr>
          <p:cNvSpPr/>
          <p:nvPr/>
        </p:nvSpPr>
        <p:spPr>
          <a:xfrm rot="5400000">
            <a:off x="6477000" y="5064889"/>
            <a:ext cx="381000" cy="3810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8622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42</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
        <p:nvSpPr>
          <p:cNvPr id="8" name="Rectangle 7">
            <a:extLst>
              <a:ext uri="{FF2B5EF4-FFF2-40B4-BE49-F238E27FC236}">
                <a16:creationId xmlns:a16="http://schemas.microsoft.com/office/drawing/2014/main" id="{15D3C66C-244F-4C71-B018-53E7059F95CC}"/>
              </a:ext>
            </a:extLst>
          </p:cNvPr>
          <p:cNvSpPr/>
          <p:nvPr/>
        </p:nvSpPr>
        <p:spPr>
          <a:xfrm>
            <a:off x="430763" y="1447800"/>
            <a:ext cx="8305800" cy="461665"/>
          </a:xfrm>
          <a:prstGeom prst="rect">
            <a:avLst/>
          </a:prstGeom>
        </p:spPr>
        <p:txBody>
          <a:bodyPr wrap="square">
            <a:spAutoFit/>
          </a:bodyPr>
          <a:lstStyle/>
          <a:p>
            <a:pPr algn="just"/>
            <a:r>
              <a:rPr lang="en-US" sz="2400" b="1" dirty="0"/>
              <a:t>Creating one bucket…</a:t>
            </a:r>
            <a:endParaRPr lang="en-US" sz="2000" dirty="0"/>
          </a:p>
        </p:txBody>
      </p:sp>
      <p:pic>
        <p:nvPicPr>
          <p:cNvPr id="3" name="Picture 2">
            <a:extLst>
              <a:ext uri="{FF2B5EF4-FFF2-40B4-BE49-F238E27FC236}">
                <a16:creationId xmlns:a16="http://schemas.microsoft.com/office/drawing/2014/main" id="{7E65C508-8AEF-4148-93EC-63688699A046}"/>
              </a:ext>
            </a:extLst>
          </p:cNvPr>
          <p:cNvPicPr>
            <a:picLocks noChangeAspect="1"/>
          </p:cNvPicPr>
          <p:nvPr/>
        </p:nvPicPr>
        <p:blipFill>
          <a:blip r:embed="rId3"/>
          <a:stretch>
            <a:fillRect/>
          </a:stretch>
        </p:blipFill>
        <p:spPr>
          <a:xfrm>
            <a:off x="648157" y="2020025"/>
            <a:ext cx="7871012" cy="4181475"/>
          </a:xfrm>
          <a:prstGeom prst="rect">
            <a:avLst/>
          </a:prstGeom>
        </p:spPr>
      </p:pic>
    </p:spTree>
    <p:extLst>
      <p:ext uri="{BB962C8B-B14F-4D97-AF65-F5344CB8AC3E}">
        <p14:creationId xmlns:p14="http://schemas.microsoft.com/office/powerpoint/2010/main" val="180780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43</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
        <p:nvSpPr>
          <p:cNvPr id="8" name="Rectangle 7">
            <a:extLst>
              <a:ext uri="{FF2B5EF4-FFF2-40B4-BE49-F238E27FC236}">
                <a16:creationId xmlns:a16="http://schemas.microsoft.com/office/drawing/2014/main" id="{15D3C66C-244F-4C71-B018-53E7059F95CC}"/>
              </a:ext>
            </a:extLst>
          </p:cNvPr>
          <p:cNvSpPr/>
          <p:nvPr/>
        </p:nvSpPr>
        <p:spPr>
          <a:xfrm>
            <a:off x="430763" y="1447800"/>
            <a:ext cx="8305800" cy="461665"/>
          </a:xfrm>
          <a:prstGeom prst="rect">
            <a:avLst/>
          </a:prstGeom>
        </p:spPr>
        <p:txBody>
          <a:bodyPr wrap="square">
            <a:spAutoFit/>
          </a:bodyPr>
          <a:lstStyle/>
          <a:p>
            <a:pPr algn="just"/>
            <a:r>
              <a:rPr lang="en-US" sz="2400" b="1" dirty="0"/>
              <a:t>Writing the following program…</a:t>
            </a:r>
            <a:endParaRPr lang="en-US" sz="2000" dirty="0"/>
          </a:p>
        </p:txBody>
      </p:sp>
      <p:pic>
        <p:nvPicPr>
          <p:cNvPr id="2" name="Picture 1">
            <a:extLst>
              <a:ext uri="{FF2B5EF4-FFF2-40B4-BE49-F238E27FC236}">
                <a16:creationId xmlns:a16="http://schemas.microsoft.com/office/drawing/2014/main" id="{3DB097E6-BCA6-470F-BA57-7053F7690994}"/>
              </a:ext>
            </a:extLst>
          </p:cNvPr>
          <p:cNvPicPr>
            <a:picLocks noChangeAspect="1"/>
          </p:cNvPicPr>
          <p:nvPr/>
        </p:nvPicPr>
        <p:blipFill>
          <a:blip r:embed="rId3"/>
          <a:stretch>
            <a:fillRect/>
          </a:stretch>
        </p:blipFill>
        <p:spPr>
          <a:xfrm>
            <a:off x="285749" y="2170782"/>
            <a:ext cx="8572501" cy="33997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2795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44</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
        <p:nvSpPr>
          <p:cNvPr id="8" name="Rectangle 7">
            <a:extLst>
              <a:ext uri="{FF2B5EF4-FFF2-40B4-BE49-F238E27FC236}">
                <a16:creationId xmlns:a16="http://schemas.microsoft.com/office/drawing/2014/main" id="{15D3C66C-244F-4C71-B018-53E7059F95CC}"/>
              </a:ext>
            </a:extLst>
          </p:cNvPr>
          <p:cNvSpPr/>
          <p:nvPr/>
        </p:nvSpPr>
        <p:spPr>
          <a:xfrm>
            <a:off x="430763" y="1447800"/>
            <a:ext cx="8305800" cy="461665"/>
          </a:xfrm>
          <a:prstGeom prst="rect">
            <a:avLst/>
          </a:prstGeom>
        </p:spPr>
        <p:txBody>
          <a:bodyPr wrap="square">
            <a:spAutoFit/>
          </a:bodyPr>
          <a:lstStyle/>
          <a:p>
            <a:pPr algn="just"/>
            <a:r>
              <a:rPr lang="en-US" sz="2400" b="1" dirty="0"/>
              <a:t>Writing the following program…</a:t>
            </a:r>
            <a:endParaRPr lang="en-US" sz="2000" dirty="0"/>
          </a:p>
        </p:txBody>
      </p:sp>
      <p:pic>
        <p:nvPicPr>
          <p:cNvPr id="2" name="Picture 1">
            <a:extLst>
              <a:ext uri="{FF2B5EF4-FFF2-40B4-BE49-F238E27FC236}">
                <a16:creationId xmlns:a16="http://schemas.microsoft.com/office/drawing/2014/main" id="{7E6E412C-E812-401F-87A1-0C4BCFAF0DA7}"/>
              </a:ext>
            </a:extLst>
          </p:cNvPr>
          <p:cNvPicPr>
            <a:picLocks noChangeAspect="1"/>
          </p:cNvPicPr>
          <p:nvPr/>
        </p:nvPicPr>
        <p:blipFill>
          <a:blip r:embed="rId3"/>
          <a:stretch>
            <a:fillRect/>
          </a:stretch>
        </p:blipFill>
        <p:spPr>
          <a:xfrm>
            <a:off x="492889" y="2177534"/>
            <a:ext cx="7772400" cy="33482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5769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45</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
        <p:nvSpPr>
          <p:cNvPr id="8" name="Rectangle 7">
            <a:extLst>
              <a:ext uri="{FF2B5EF4-FFF2-40B4-BE49-F238E27FC236}">
                <a16:creationId xmlns:a16="http://schemas.microsoft.com/office/drawing/2014/main" id="{15D3C66C-244F-4C71-B018-53E7059F95CC}"/>
              </a:ext>
            </a:extLst>
          </p:cNvPr>
          <p:cNvSpPr/>
          <p:nvPr/>
        </p:nvSpPr>
        <p:spPr>
          <a:xfrm>
            <a:off x="430763" y="1447800"/>
            <a:ext cx="8305800" cy="461665"/>
          </a:xfrm>
          <a:prstGeom prst="rect">
            <a:avLst/>
          </a:prstGeom>
        </p:spPr>
        <p:txBody>
          <a:bodyPr wrap="square">
            <a:spAutoFit/>
          </a:bodyPr>
          <a:lstStyle/>
          <a:p>
            <a:pPr algn="just"/>
            <a:r>
              <a:rPr lang="en-US" sz="2400" b="1" dirty="0"/>
              <a:t>The output…</a:t>
            </a:r>
            <a:endParaRPr lang="en-US" sz="2000" dirty="0"/>
          </a:p>
        </p:txBody>
      </p:sp>
      <p:pic>
        <p:nvPicPr>
          <p:cNvPr id="2" name="Picture 1">
            <a:extLst>
              <a:ext uri="{FF2B5EF4-FFF2-40B4-BE49-F238E27FC236}">
                <a16:creationId xmlns:a16="http://schemas.microsoft.com/office/drawing/2014/main" id="{F6E49A8C-55EA-4F87-BF43-6FAE1F022DD8}"/>
              </a:ext>
            </a:extLst>
          </p:cNvPr>
          <p:cNvPicPr>
            <a:picLocks noChangeAspect="1"/>
          </p:cNvPicPr>
          <p:nvPr/>
        </p:nvPicPr>
        <p:blipFill>
          <a:blip r:embed="rId3"/>
          <a:stretch>
            <a:fillRect/>
          </a:stretch>
        </p:blipFill>
        <p:spPr>
          <a:xfrm>
            <a:off x="914400" y="2041341"/>
            <a:ext cx="7086600" cy="4026955"/>
          </a:xfrm>
          <a:prstGeom prst="rect">
            <a:avLst/>
          </a:prstGeom>
        </p:spPr>
      </p:pic>
    </p:spTree>
    <p:extLst>
      <p:ext uri="{BB962C8B-B14F-4D97-AF65-F5344CB8AC3E}">
        <p14:creationId xmlns:p14="http://schemas.microsoft.com/office/powerpoint/2010/main" val="248278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46</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
        <p:nvSpPr>
          <p:cNvPr id="8" name="Rectangle 7">
            <a:extLst>
              <a:ext uri="{FF2B5EF4-FFF2-40B4-BE49-F238E27FC236}">
                <a16:creationId xmlns:a16="http://schemas.microsoft.com/office/drawing/2014/main" id="{15D3C66C-244F-4C71-B018-53E7059F95CC}"/>
              </a:ext>
            </a:extLst>
          </p:cNvPr>
          <p:cNvSpPr/>
          <p:nvPr/>
        </p:nvSpPr>
        <p:spPr>
          <a:xfrm>
            <a:off x="430763" y="1447800"/>
            <a:ext cx="8305800" cy="461665"/>
          </a:xfrm>
          <a:prstGeom prst="rect">
            <a:avLst/>
          </a:prstGeom>
        </p:spPr>
        <p:txBody>
          <a:bodyPr wrap="square">
            <a:spAutoFit/>
          </a:bodyPr>
          <a:lstStyle/>
          <a:p>
            <a:pPr algn="just"/>
            <a:r>
              <a:rPr lang="en-US" sz="2400" b="1" dirty="0"/>
              <a:t>The result on the storage…</a:t>
            </a:r>
            <a:endParaRPr lang="en-US" sz="2000" dirty="0"/>
          </a:p>
        </p:txBody>
      </p:sp>
      <p:pic>
        <p:nvPicPr>
          <p:cNvPr id="3" name="Picture 2">
            <a:extLst>
              <a:ext uri="{FF2B5EF4-FFF2-40B4-BE49-F238E27FC236}">
                <a16:creationId xmlns:a16="http://schemas.microsoft.com/office/drawing/2014/main" id="{7807EFF4-5FF0-4680-A184-1AAACCFD6DC1}"/>
              </a:ext>
            </a:extLst>
          </p:cNvPr>
          <p:cNvPicPr>
            <a:picLocks noChangeAspect="1"/>
          </p:cNvPicPr>
          <p:nvPr/>
        </p:nvPicPr>
        <p:blipFill>
          <a:blip r:embed="rId3"/>
          <a:stretch>
            <a:fillRect/>
          </a:stretch>
        </p:blipFill>
        <p:spPr>
          <a:xfrm>
            <a:off x="647700" y="2101017"/>
            <a:ext cx="7848600" cy="4169569"/>
          </a:xfrm>
          <a:prstGeom prst="rect">
            <a:avLst/>
          </a:prstGeom>
        </p:spPr>
      </p:pic>
    </p:spTree>
    <p:extLst>
      <p:ext uri="{BB962C8B-B14F-4D97-AF65-F5344CB8AC3E}">
        <p14:creationId xmlns:p14="http://schemas.microsoft.com/office/powerpoint/2010/main" val="10925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47</a:t>
            </a:fld>
            <a:endParaRPr lang="en-US" sz="2400" dirty="0"/>
          </a:p>
        </p:txBody>
      </p:sp>
      <p:sp>
        <p:nvSpPr>
          <p:cNvPr id="8" name="TextBox 7"/>
          <p:cNvSpPr txBox="1"/>
          <p:nvPr/>
        </p:nvSpPr>
        <p:spPr>
          <a:xfrm>
            <a:off x="2895600" y="2590800"/>
            <a:ext cx="3523129" cy="1323439"/>
          </a:xfrm>
          <a:prstGeom prst="rect">
            <a:avLst/>
          </a:prstGeom>
          <a:noFill/>
        </p:spPr>
        <p:txBody>
          <a:bodyPr wrap="square" rtlCol="0">
            <a:spAutoFit/>
          </a:bodyPr>
          <a:lstStyle/>
          <a:p>
            <a:r>
              <a:rPr lang="en-CA" sz="8000" dirty="0">
                <a:latin typeface="Edwardian Script ITC" panose="030303020407070D0804" pitchFamily="66" charset="0"/>
              </a:rPr>
              <a:t>Thank you </a:t>
            </a:r>
          </a:p>
        </p:txBody>
      </p:sp>
    </p:spTree>
    <p:extLst>
      <p:ext uri="{BB962C8B-B14F-4D97-AF65-F5344CB8AC3E}">
        <p14:creationId xmlns:p14="http://schemas.microsoft.com/office/powerpoint/2010/main" val="31559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48</a:t>
            </a:fld>
            <a:endParaRPr lang="en-US" sz="2400" dirty="0"/>
          </a:p>
        </p:txBody>
      </p:sp>
      <p:sp>
        <p:nvSpPr>
          <p:cNvPr id="19" name="Rectangle 18"/>
          <p:cNvSpPr/>
          <p:nvPr/>
        </p:nvSpPr>
        <p:spPr>
          <a:xfrm>
            <a:off x="342901" y="2514600"/>
            <a:ext cx="8305800" cy="1107996"/>
          </a:xfrm>
          <a:prstGeom prst="rect">
            <a:avLst/>
          </a:prstGeom>
        </p:spPr>
        <p:txBody>
          <a:bodyPr wrap="square">
            <a:spAutoFit/>
          </a:bodyPr>
          <a:lstStyle/>
          <a:p>
            <a:pPr algn="ctr"/>
            <a:r>
              <a:rPr lang="en-US" sz="6600" b="1" dirty="0"/>
              <a:t>Appendix</a:t>
            </a:r>
          </a:p>
        </p:txBody>
      </p:sp>
    </p:spTree>
    <p:extLst>
      <p:ext uri="{BB962C8B-B14F-4D97-AF65-F5344CB8AC3E}">
        <p14:creationId xmlns:p14="http://schemas.microsoft.com/office/powerpoint/2010/main" val="345103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49</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The Actual Code:</a:t>
            </a:r>
          </a:p>
        </p:txBody>
      </p:sp>
      <p:pic>
        <p:nvPicPr>
          <p:cNvPr id="3" name="Picture 2">
            <a:extLst>
              <a:ext uri="{FF2B5EF4-FFF2-40B4-BE49-F238E27FC236}">
                <a16:creationId xmlns:a16="http://schemas.microsoft.com/office/drawing/2014/main" id="{508A82C1-1345-4A39-9767-E7491B482D77}"/>
              </a:ext>
            </a:extLst>
          </p:cNvPr>
          <p:cNvPicPr>
            <a:picLocks noChangeAspect="1"/>
          </p:cNvPicPr>
          <p:nvPr/>
        </p:nvPicPr>
        <p:blipFill>
          <a:blip r:embed="rId3"/>
          <a:stretch>
            <a:fillRect/>
          </a:stretch>
        </p:blipFill>
        <p:spPr>
          <a:xfrm>
            <a:off x="800100" y="1752600"/>
            <a:ext cx="7620000" cy="36394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3045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a:t>
            </a:fld>
            <a:endParaRPr lang="en-US" sz="2400" dirty="0"/>
          </a:p>
        </p:txBody>
      </p:sp>
      <p:sp>
        <p:nvSpPr>
          <p:cNvPr id="7" name="Rectangle 6">
            <a:extLst>
              <a:ext uri="{FF2B5EF4-FFF2-40B4-BE49-F238E27FC236}">
                <a16:creationId xmlns:a16="http://schemas.microsoft.com/office/drawing/2014/main" id="{278A0DAA-B255-4BD5-94C7-EC8FCB82362E}"/>
              </a:ext>
            </a:extLst>
          </p:cNvPr>
          <p:cNvSpPr/>
          <p:nvPr/>
        </p:nvSpPr>
        <p:spPr>
          <a:xfrm>
            <a:off x="457200" y="533400"/>
            <a:ext cx="8305800" cy="707886"/>
          </a:xfrm>
          <a:prstGeom prst="rect">
            <a:avLst/>
          </a:prstGeom>
        </p:spPr>
        <p:txBody>
          <a:bodyPr wrap="square">
            <a:spAutoFit/>
          </a:bodyPr>
          <a:lstStyle/>
          <a:p>
            <a:r>
              <a:rPr lang="en-US" sz="4000" b="1" dirty="0"/>
              <a:t>AWS Toolkit for Visual Studio</a:t>
            </a:r>
          </a:p>
        </p:txBody>
      </p:sp>
      <p:grpSp>
        <p:nvGrpSpPr>
          <p:cNvPr id="5" name="Group 4">
            <a:extLst>
              <a:ext uri="{FF2B5EF4-FFF2-40B4-BE49-F238E27FC236}">
                <a16:creationId xmlns:a16="http://schemas.microsoft.com/office/drawing/2014/main" id="{D97977F8-0AD2-4F08-ABDC-DBF98C25F8E2}"/>
              </a:ext>
            </a:extLst>
          </p:cNvPr>
          <p:cNvGrpSpPr/>
          <p:nvPr/>
        </p:nvGrpSpPr>
        <p:grpSpPr>
          <a:xfrm>
            <a:off x="758638" y="1739503"/>
            <a:ext cx="7626723" cy="4051697"/>
            <a:chOff x="758638" y="1921901"/>
            <a:chExt cx="7626723" cy="4051697"/>
          </a:xfrm>
        </p:grpSpPr>
        <p:pic>
          <p:nvPicPr>
            <p:cNvPr id="4" name="Picture 3">
              <a:extLst>
                <a:ext uri="{FF2B5EF4-FFF2-40B4-BE49-F238E27FC236}">
                  <a16:creationId xmlns:a16="http://schemas.microsoft.com/office/drawing/2014/main" id="{36A336B8-7D7D-485A-8451-72FA38EEE0E4}"/>
                </a:ext>
              </a:extLst>
            </p:cNvPr>
            <p:cNvPicPr>
              <a:picLocks noChangeAspect="1"/>
            </p:cNvPicPr>
            <p:nvPr/>
          </p:nvPicPr>
          <p:blipFill>
            <a:blip r:embed="rId3"/>
            <a:stretch>
              <a:fillRect/>
            </a:stretch>
          </p:blipFill>
          <p:spPr>
            <a:xfrm>
              <a:off x="758638" y="1921901"/>
              <a:ext cx="7626723" cy="4051697"/>
            </a:xfrm>
            <a:prstGeom prst="rect">
              <a:avLst/>
            </a:prstGeom>
          </p:spPr>
        </p:pic>
        <p:sp>
          <p:nvSpPr>
            <p:cNvPr id="9" name="Right Arrow 2">
              <a:extLst>
                <a:ext uri="{FF2B5EF4-FFF2-40B4-BE49-F238E27FC236}">
                  <a16:creationId xmlns:a16="http://schemas.microsoft.com/office/drawing/2014/main" id="{4D018FE8-7FBF-4DA6-9341-53000441E1FD}"/>
                </a:ext>
              </a:extLst>
            </p:cNvPr>
            <p:cNvSpPr/>
            <p:nvPr/>
          </p:nvSpPr>
          <p:spPr>
            <a:xfrm>
              <a:off x="6019800" y="3861424"/>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54024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6</a:t>
            </a:fld>
            <a:endParaRPr lang="en-US" sz="2400" dirty="0"/>
          </a:p>
        </p:txBody>
      </p:sp>
      <p:sp>
        <p:nvSpPr>
          <p:cNvPr id="7" name="Rectangle 6">
            <a:extLst>
              <a:ext uri="{FF2B5EF4-FFF2-40B4-BE49-F238E27FC236}">
                <a16:creationId xmlns:a16="http://schemas.microsoft.com/office/drawing/2014/main" id="{278A0DAA-B255-4BD5-94C7-EC8FCB82362E}"/>
              </a:ext>
            </a:extLst>
          </p:cNvPr>
          <p:cNvSpPr/>
          <p:nvPr/>
        </p:nvSpPr>
        <p:spPr>
          <a:xfrm>
            <a:off x="457200" y="533400"/>
            <a:ext cx="8305800" cy="707886"/>
          </a:xfrm>
          <a:prstGeom prst="rect">
            <a:avLst/>
          </a:prstGeom>
        </p:spPr>
        <p:txBody>
          <a:bodyPr wrap="square">
            <a:spAutoFit/>
          </a:bodyPr>
          <a:lstStyle/>
          <a:p>
            <a:r>
              <a:rPr lang="en-US" sz="4000" b="1" dirty="0"/>
              <a:t>AWS Toolkit for Visual Studio</a:t>
            </a:r>
          </a:p>
        </p:txBody>
      </p:sp>
      <p:pic>
        <p:nvPicPr>
          <p:cNvPr id="2" name="Picture 1">
            <a:extLst>
              <a:ext uri="{FF2B5EF4-FFF2-40B4-BE49-F238E27FC236}">
                <a16:creationId xmlns:a16="http://schemas.microsoft.com/office/drawing/2014/main" id="{D49EB279-ACEA-43CB-B1D9-D63AF8A340CB}"/>
              </a:ext>
            </a:extLst>
          </p:cNvPr>
          <p:cNvPicPr>
            <a:picLocks noChangeAspect="1"/>
          </p:cNvPicPr>
          <p:nvPr/>
        </p:nvPicPr>
        <p:blipFill>
          <a:blip r:embed="rId3"/>
          <a:stretch>
            <a:fillRect/>
          </a:stretch>
        </p:blipFill>
        <p:spPr>
          <a:xfrm>
            <a:off x="851647" y="1784803"/>
            <a:ext cx="7440706" cy="3952875"/>
          </a:xfrm>
          <a:prstGeom prst="rect">
            <a:avLst/>
          </a:prstGeom>
        </p:spPr>
      </p:pic>
      <p:sp>
        <p:nvSpPr>
          <p:cNvPr id="8" name="Right Arrow 2">
            <a:extLst>
              <a:ext uri="{FF2B5EF4-FFF2-40B4-BE49-F238E27FC236}">
                <a16:creationId xmlns:a16="http://schemas.microsoft.com/office/drawing/2014/main" id="{FB3A378D-E34F-492F-AEFB-633AD8330AD6}"/>
              </a:ext>
            </a:extLst>
          </p:cNvPr>
          <p:cNvSpPr/>
          <p:nvPr/>
        </p:nvSpPr>
        <p:spPr>
          <a:xfrm>
            <a:off x="1822050" y="388620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929EC031-CCA1-4B21-8C29-DED51D26ECBE}"/>
              </a:ext>
            </a:extLst>
          </p:cNvPr>
          <p:cNvPicPr>
            <a:picLocks noChangeAspect="1"/>
          </p:cNvPicPr>
          <p:nvPr/>
        </p:nvPicPr>
        <p:blipFill>
          <a:blip r:embed="rId4"/>
          <a:stretch>
            <a:fillRect/>
          </a:stretch>
        </p:blipFill>
        <p:spPr>
          <a:xfrm>
            <a:off x="3886200" y="2350040"/>
            <a:ext cx="4572000" cy="3453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ight Arrow 2">
            <a:extLst>
              <a:ext uri="{FF2B5EF4-FFF2-40B4-BE49-F238E27FC236}">
                <a16:creationId xmlns:a16="http://schemas.microsoft.com/office/drawing/2014/main" id="{77773A83-4CA7-413F-872B-5D699D74DC18}"/>
              </a:ext>
            </a:extLst>
          </p:cNvPr>
          <p:cNvSpPr/>
          <p:nvPr/>
        </p:nvSpPr>
        <p:spPr>
          <a:xfrm>
            <a:off x="2971800" y="3886200"/>
            <a:ext cx="914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2502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7</a:t>
            </a:fld>
            <a:endParaRPr lang="en-US" sz="2400" dirty="0"/>
          </a:p>
        </p:txBody>
      </p:sp>
      <p:sp>
        <p:nvSpPr>
          <p:cNvPr id="7" name="Rectangle 6">
            <a:extLst>
              <a:ext uri="{FF2B5EF4-FFF2-40B4-BE49-F238E27FC236}">
                <a16:creationId xmlns:a16="http://schemas.microsoft.com/office/drawing/2014/main" id="{278A0DAA-B255-4BD5-94C7-EC8FCB82362E}"/>
              </a:ext>
            </a:extLst>
          </p:cNvPr>
          <p:cNvSpPr/>
          <p:nvPr/>
        </p:nvSpPr>
        <p:spPr>
          <a:xfrm>
            <a:off x="457200" y="533400"/>
            <a:ext cx="8305800" cy="707886"/>
          </a:xfrm>
          <a:prstGeom prst="rect">
            <a:avLst/>
          </a:prstGeom>
        </p:spPr>
        <p:txBody>
          <a:bodyPr wrap="square">
            <a:spAutoFit/>
          </a:bodyPr>
          <a:lstStyle/>
          <a:p>
            <a:r>
              <a:rPr lang="en-US" sz="4000" b="1" dirty="0"/>
              <a:t>AWS Toolkit for Visual Studio</a:t>
            </a:r>
          </a:p>
        </p:txBody>
      </p:sp>
      <p:pic>
        <p:nvPicPr>
          <p:cNvPr id="2" name="Picture 1">
            <a:extLst>
              <a:ext uri="{FF2B5EF4-FFF2-40B4-BE49-F238E27FC236}">
                <a16:creationId xmlns:a16="http://schemas.microsoft.com/office/drawing/2014/main" id="{BC2BE9CE-4059-4721-961D-D62FA8EB9840}"/>
              </a:ext>
            </a:extLst>
          </p:cNvPr>
          <p:cNvPicPr>
            <a:picLocks noChangeAspect="1"/>
          </p:cNvPicPr>
          <p:nvPr/>
        </p:nvPicPr>
        <p:blipFill>
          <a:blip r:embed="rId3"/>
          <a:stretch>
            <a:fillRect/>
          </a:stretch>
        </p:blipFill>
        <p:spPr>
          <a:xfrm>
            <a:off x="1490662" y="1507604"/>
            <a:ext cx="6238875" cy="4724400"/>
          </a:xfrm>
          <a:prstGeom prst="rect">
            <a:avLst/>
          </a:prstGeom>
        </p:spPr>
      </p:pic>
      <p:sp>
        <p:nvSpPr>
          <p:cNvPr id="8" name="Right Arrow 2">
            <a:extLst>
              <a:ext uri="{FF2B5EF4-FFF2-40B4-BE49-F238E27FC236}">
                <a16:creationId xmlns:a16="http://schemas.microsoft.com/office/drawing/2014/main" id="{34544193-6444-4122-B3A3-59E8B8AD141F}"/>
              </a:ext>
            </a:extLst>
          </p:cNvPr>
          <p:cNvSpPr/>
          <p:nvPr/>
        </p:nvSpPr>
        <p:spPr>
          <a:xfrm rot="5400000">
            <a:off x="5715000" y="5159896"/>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9837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8</a:t>
            </a:fld>
            <a:endParaRPr lang="en-US" sz="2400" dirty="0"/>
          </a:p>
        </p:txBody>
      </p:sp>
      <p:sp>
        <p:nvSpPr>
          <p:cNvPr id="7" name="Rectangle 6">
            <a:extLst>
              <a:ext uri="{FF2B5EF4-FFF2-40B4-BE49-F238E27FC236}">
                <a16:creationId xmlns:a16="http://schemas.microsoft.com/office/drawing/2014/main" id="{278A0DAA-B255-4BD5-94C7-EC8FCB82362E}"/>
              </a:ext>
            </a:extLst>
          </p:cNvPr>
          <p:cNvSpPr/>
          <p:nvPr/>
        </p:nvSpPr>
        <p:spPr>
          <a:xfrm>
            <a:off x="457200" y="533400"/>
            <a:ext cx="8305800" cy="707886"/>
          </a:xfrm>
          <a:prstGeom prst="rect">
            <a:avLst/>
          </a:prstGeom>
        </p:spPr>
        <p:txBody>
          <a:bodyPr wrap="square">
            <a:spAutoFit/>
          </a:bodyPr>
          <a:lstStyle/>
          <a:p>
            <a:r>
              <a:rPr lang="en-US" sz="4000" b="1" dirty="0"/>
              <a:t>AWS Toolkit for Visual Studio</a:t>
            </a:r>
          </a:p>
        </p:txBody>
      </p:sp>
      <p:pic>
        <p:nvPicPr>
          <p:cNvPr id="3" name="Picture 2">
            <a:extLst>
              <a:ext uri="{FF2B5EF4-FFF2-40B4-BE49-F238E27FC236}">
                <a16:creationId xmlns:a16="http://schemas.microsoft.com/office/drawing/2014/main" id="{1F869CEE-4F76-459D-AEEB-709C728540F4}"/>
              </a:ext>
            </a:extLst>
          </p:cNvPr>
          <p:cNvPicPr>
            <a:picLocks noChangeAspect="1"/>
          </p:cNvPicPr>
          <p:nvPr/>
        </p:nvPicPr>
        <p:blipFill>
          <a:blip r:embed="rId3"/>
          <a:stretch>
            <a:fillRect/>
          </a:stretch>
        </p:blipFill>
        <p:spPr>
          <a:xfrm>
            <a:off x="1490662" y="1573192"/>
            <a:ext cx="6238875" cy="4724400"/>
          </a:xfrm>
          <a:prstGeom prst="rect">
            <a:avLst/>
          </a:prstGeom>
        </p:spPr>
      </p:pic>
    </p:spTree>
    <p:extLst>
      <p:ext uri="{BB962C8B-B14F-4D97-AF65-F5344CB8AC3E}">
        <p14:creationId xmlns:p14="http://schemas.microsoft.com/office/powerpoint/2010/main" val="116678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9</a:t>
            </a:fld>
            <a:endParaRPr lang="en-US" sz="2400" dirty="0"/>
          </a:p>
        </p:txBody>
      </p:sp>
      <p:sp>
        <p:nvSpPr>
          <p:cNvPr id="7" name="Rectangle 6">
            <a:extLst>
              <a:ext uri="{FF2B5EF4-FFF2-40B4-BE49-F238E27FC236}">
                <a16:creationId xmlns:a16="http://schemas.microsoft.com/office/drawing/2014/main" id="{278A0DAA-B255-4BD5-94C7-EC8FCB82362E}"/>
              </a:ext>
            </a:extLst>
          </p:cNvPr>
          <p:cNvSpPr/>
          <p:nvPr/>
        </p:nvSpPr>
        <p:spPr>
          <a:xfrm>
            <a:off x="457200" y="533400"/>
            <a:ext cx="8305800" cy="707886"/>
          </a:xfrm>
          <a:prstGeom prst="rect">
            <a:avLst/>
          </a:prstGeom>
        </p:spPr>
        <p:txBody>
          <a:bodyPr wrap="square">
            <a:spAutoFit/>
          </a:bodyPr>
          <a:lstStyle/>
          <a:p>
            <a:r>
              <a:rPr lang="en-US" sz="4000" b="1" dirty="0"/>
              <a:t>AWS Toolkit for Visual Studio</a:t>
            </a:r>
          </a:p>
        </p:txBody>
      </p:sp>
      <p:pic>
        <p:nvPicPr>
          <p:cNvPr id="3" name="Picture 2">
            <a:extLst>
              <a:ext uri="{FF2B5EF4-FFF2-40B4-BE49-F238E27FC236}">
                <a16:creationId xmlns:a16="http://schemas.microsoft.com/office/drawing/2014/main" id="{B63E2CD7-1E11-4FED-9E41-B9F0BD132D3A}"/>
              </a:ext>
            </a:extLst>
          </p:cNvPr>
          <p:cNvPicPr>
            <a:picLocks noChangeAspect="1"/>
          </p:cNvPicPr>
          <p:nvPr/>
        </p:nvPicPr>
        <p:blipFill>
          <a:blip r:embed="rId3"/>
          <a:stretch>
            <a:fillRect/>
          </a:stretch>
        </p:blipFill>
        <p:spPr>
          <a:xfrm>
            <a:off x="1452562" y="1439793"/>
            <a:ext cx="6238875" cy="4724400"/>
          </a:xfrm>
          <a:prstGeom prst="rect">
            <a:avLst/>
          </a:prstGeom>
        </p:spPr>
      </p:pic>
      <p:sp>
        <p:nvSpPr>
          <p:cNvPr id="9" name="Right Arrow 2">
            <a:extLst>
              <a:ext uri="{FF2B5EF4-FFF2-40B4-BE49-F238E27FC236}">
                <a16:creationId xmlns:a16="http://schemas.microsoft.com/office/drawing/2014/main" id="{9FF36167-BFEA-4C3B-8D76-2BED9A340C74}"/>
              </a:ext>
            </a:extLst>
          </p:cNvPr>
          <p:cNvSpPr/>
          <p:nvPr/>
        </p:nvSpPr>
        <p:spPr>
          <a:xfrm rot="5400000">
            <a:off x="6781800" y="5227707"/>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6483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7616</TotalTime>
  <Words>1169</Words>
  <Application>Microsoft Office PowerPoint</Application>
  <PresentationFormat>On-screen Show (4:3)</PresentationFormat>
  <Paragraphs>237</Paragraphs>
  <Slides>49</Slides>
  <Notes>49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Edwardian Script ITC</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Developer</dc:creator>
  <cp:lastModifiedBy>S.M.Reza Dibaj</cp:lastModifiedBy>
  <cp:revision>362</cp:revision>
  <dcterms:created xsi:type="dcterms:W3CDTF">2006-08-16T00:00:00Z</dcterms:created>
  <dcterms:modified xsi:type="dcterms:W3CDTF">2018-09-21T21:57:50Z</dcterms:modified>
</cp:coreProperties>
</file>